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JetBrains Mono" panose="02000009000000000000" pitchFamily="49" charset="0"/>
      <p:regular r:id="rId50"/>
      <p:bold r:id="rId51"/>
      <p:italic r:id="rId52"/>
      <p:boldItalic r:id="rId53"/>
    </p:embeddedFont>
    <p:embeddedFont>
      <p:font typeface="Lato" panose="020F0502020204030203"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55" d="100"/>
          <a:sy n="155" d="100"/>
        </p:scale>
        <p:origin x="184" y="2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8347e2d605_15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8347e2d605_15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8347e2d605_15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8347e2d605_15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8347e2d605_7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8347e2d605_7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8347e2d605_0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8347e2d605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8347e2d605_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8347e2d605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8347e2d605_16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8347e2d605_16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8347e2d605_16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8347e2d605_16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8347e2d605_0_1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8347e2d605_0_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8347e2d605_1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8347e2d605_1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8347e2d605_1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38347e2d605_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8347e2d605_0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8347e2d605_0_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8347e2d605_1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8347e2d605_1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8347e2d605_0_1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8347e2d605_0_1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8347e2d605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8347e2d605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8347e2d605_7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8347e2d605_7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8347e2d605_7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8347e2d605_7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8347e2d605_0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8347e2d605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8347e2d605_5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8347e2d605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8347e2d605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8347e2d60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8347e2d605_5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38347e2d605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8347e2d605_0_1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8347e2d605_0_1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8347e2d605_0_7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8347e2d605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8347e2d605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8347e2d605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8347e2d605_8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8347e2d605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8347e2d605_0_1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8347e2d605_0_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8347e2d605_16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8347e2d605_1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8347e2d605_1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8347e2d605_1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8347e2d605_6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8347e2d605_6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8347e2d60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8347e2d60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8347e2d605_6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8347e2d605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8347e2d605_6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8347e2d605_6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8347e2d605_6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38347e2d605_6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8347e2d605_0_1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8347e2d605_0_1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8347e2d605_6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8347e2d605_6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8347e2d605_6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8347e2d605_6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8347e2d605_6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8347e2d605_6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38347e2d605_0_1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38347e2d605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8347e2d605_15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8347e2d605_15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8347e2d605_15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38347e2d605_15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8347e2d605_16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8347e2d605_16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6651fefe5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6651fefe5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8347e2d605_1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8347e2d605_1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8347e2d605_15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8347e2d605_1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8347e2d605_1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8347e2d605_1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8347e2d605_15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8347e2d605_1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8347e2d605_15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8347e2d605_15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rgbClr val="23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JetBrains Mono"/>
              <a:buNone/>
              <a:defRPr sz="2800">
                <a:solidFill>
                  <a:schemeClr val="lt1"/>
                </a:solidFill>
                <a:latin typeface="JetBrains Mono"/>
                <a:ea typeface="JetBrains Mono"/>
                <a:cs typeface="JetBrains Mono"/>
                <a:sym typeface="JetBrains Mono"/>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JetBrains Mono"/>
              <a:buChar char="●"/>
              <a:defRPr sz="1300">
                <a:solidFill>
                  <a:schemeClr val="lt1"/>
                </a:solidFill>
                <a:latin typeface="JetBrains Mono"/>
                <a:ea typeface="JetBrains Mono"/>
                <a:cs typeface="JetBrains Mono"/>
                <a:sym typeface="JetBrains Mono"/>
              </a:defRPr>
            </a:lvl1pPr>
            <a:lvl2pPr marL="914400" lvl="1"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2pPr>
            <a:lvl3pPr marL="1371600" lvl="2"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3pPr>
            <a:lvl4pPr marL="1828800" lvl="3"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4pPr>
            <a:lvl5pPr marL="2286000" lvl="4"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5pPr>
            <a:lvl6pPr marL="2743200" lvl="5"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6pPr>
            <a:lvl7pPr marL="3200400" lvl="6"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7pPr>
            <a:lvl8pPr marL="3657600" lvl="7"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8pPr>
            <a:lvl9pPr marL="4114800" lvl="8" indent="-298450">
              <a:lnSpc>
                <a:spcPct val="115000"/>
              </a:lnSpc>
              <a:spcBef>
                <a:spcPts val="0"/>
              </a:spcBef>
              <a:spcAft>
                <a:spcPts val="0"/>
              </a:spcAft>
              <a:buClr>
                <a:schemeClr val="lt1"/>
              </a:buClr>
              <a:buSzPts val="1100"/>
              <a:buFont typeface="JetBrains Mono"/>
              <a:buChar char="■"/>
              <a:defRPr sz="1100">
                <a:solidFill>
                  <a:schemeClr val="lt1"/>
                </a:solidFill>
                <a:latin typeface="JetBrains Mono"/>
                <a:ea typeface="JetBrains Mono"/>
                <a:cs typeface="JetBrains Mono"/>
                <a:sym typeface="JetBrains Mon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subTitle" idx="1"/>
          </p:nvPr>
        </p:nvSpPr>
        <p:spPr>
          <a:xfrm>
            <a:off x="5445675" y="4348400"/>
            <a:ext cx="3470700" cy="506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CS 3383 SA Presentation</a:t>
            </a:r>
            <a:endParaRPr/>
          </a:p>
        </p:txBody>
      </p:sp>
      <p:pic>
        <p:nvPicPr>
          <p:cNvPr id="135" name="Google Shape;135;p13"/>
          <p:cNvPicPr preferRelativeResize="0"/>
          <p:nvPr/>
        </p:nvPicPr>
        <p:blipFill>
          <a:blip r:embed="rId3">
            <a:alphaModFix/>
          </a:blip>
          <a:stretch>
            <a:fillRect/>
          </a:stretch>
        </p:blipFill>
        <p:spPr>
          <a:xfrm>
            <a:off x="0" y="0"/>
            <a:ext cx="5143501" cy="5143501"/>
          </a:xfrm>
          <a:prstGeom prst="rect">
            <a:avLst/>
          </a:prstGeom>
          <a:noFill/>
          <a:ln>
            <a:noFill/>
          </a:ln>
        </p:spPr>
      </p:pic>
      <p:sp>
        <p:nvSpPr>
          <p:cNvPr id="136" name="Google Shape;136;p13"/>
          <p:cNvSpPr txBox="1">
            <a:spLocks noGrp="1"/>
          </p:cNvSpPr>
          <p:nvPr>
            <p:ph type="subTitle" idx="1"/>
          </p:nvPr>
        </p:nvSpPr>
        <p:spPr>
          <a:xfrm>
            <a:off x="5445675" y="2107500"/>
            <a:ext cx="34707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Return of the Exiled: Where is my Sandwich?</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7</a:t>
            </a:r>
            <a:endParaRPr/>
          </a:p>
        </p:txBody>
      </p:sp>
      <p:sp>
        <p:nvSpPr>
          <p:cNvPr id="208" name="Google Shape;208;p22"/>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You enter Jared’s castle expecting a fight but instead it is empty. You make your way through the long halls full of bat screeches and torches until you find the door into the main chamber rooms.</a:t>
            </a:r>
            <a:endParaRPr sz="1300">
              <a:solidFill>
                <a:schemeClr val="lt1"/>
              </a:solidFill>
              <a:latin typeface="JetBrains Mono"/>
              <a:ea typeface="JetBrains Mono"/>
              <a:cs typeface="JetBrains Mono"/>
              <a:sym typeface="JetBrains Mono"/>
            </a:endParaRPr>
          </a:p>
        </p:txBody>
      </p:sp>
      <p:sp>
        <p:nvSpPr>
          <p:cNvPr id="209" name="Google Shape;209;p22"/>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After a long fight this will be a moment to relax and take in the dark scenery. </a:t>
            </a:r>
            <a:endParaRPr sz="13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300">
                <a:solidFill>
                  <a:schemeClr val="lt1"/>
                </a:solidFill>
                <a:latin typeface="JetBrains Mono"/>
                <a:ea typeface="JetBrains Mono"/>
                <a:cs typeface="JetBrains Mono"/>
                <a:sym typeface="JetBrains Mono"/>
              </a:rPr>
              <a:t>There will be one last shop to optimize your gear at. Around you are dark hallways with wooden doors with torches on every corner.</a:t>
            </a:r>
            <a:endParaRPr sz="1300">
              <a:solidFill>
                <a:schemeClr val="lt1"/>
              </a:solidFill>
              <a:latin typeface="JetBrains Mono"/>
              <a:ea typeface="JetBrains Mono"/>
              <a:cs typeface="JetBrains Mono"/>
              <a:sym typeface="JetBrains Mono"/>
            </a:endParaRPr>
          </a:p>
        </p:txBody>
      </p:sp>
      <p:pic>
        <p:nvPicPr>
          <p:cNvPr id="210" name="Google Shape;210;p22"/>
          <p:cNvPicPr preferRelativeResize="0"/>
          <p:nvPr/>
        </p:nvPicPr>
        <p:blipFill>
          <a:blip r:embed="rId3">
            <a:alphaModFix/>
          </a:blip>
          <a:stretch>
            <a:fillRect/>
          </a:stretch>
        </p:blipFill>
        <p:spPr>
          <a:xfrm>
            <a:off x="293575" y="928475"/>
            <a:ext cx="3530849" cy="3530849"/>
          </a:xfrm>
          <a:prstGeom prst="rect">
            <a:avLst/>
          </a:prstGeom>
          <a:noFill/>
          <a:ln>
            <a:noFill/>
          </a:ln>
        </p:spPr>
      </p:pic>
      <p:sp>
        <p:nvSpPr>
          <p:cNvPr id="211" name="Google Shape;211;p22"/>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shopkeepers mumbles to players about trades</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D2F7CFCA-8D70-3A19-50A5-0FB56060E291}"/>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8</a:t>
            </a:r>
            <a:endParaRPr/>
          </a:p>
        </p:txBody>
      </p:sp>
      <p:sp>
        <p:nvSpPr>
          <p:cNvPr id="217" name="Google Shape;217;p23"/>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After a viscous fight with Jared you kill him finally taking your revenge. With there being a power gap you decide to take the throne to establish a new Law in Sublandia “No man shall ever eat another man’s sandwich”</a:t>
            </a:r>
            <a:endParaRPr sz="1300">
              <a:solidFill>
                <a:schemeClr val="lt1"/>
              </a:solidFill>
              <a:latin typeface="JetBrains Mono"/>
              <a:ea typeface="JetBrains Mono"/>
              <a:cs typeface="JetBrains Mono"/>
              <a:sym typeface="JetBrains Mono"/>
            </a:endParaRPr>
          </a:p>
        </p:txBody>
      </p:sp>
      <p:sp>
        <p:nvSpPr>
          <p:cNvPr id="218" name="Google Shape;218;p23"/>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This will be the final boss fight full of fun surprise abilities. Once defeated you will have reached the end condition and won the game.</a:t>
            </a:r>
            <a:endParaRPr sz="1300">
              <a:solidFill>
                <a:schemeClr val="lt1"/>
              </a:solidFill>
              <a:latin typeface="JetBrains Mono"/>
              <a:ea typeface="JetBrains Mono"/>
              <a:cs typeface="JetBrains Mono"/>
              <a:sym typeface="JetBrains Mono"/>
            </a:endParaRPr>
          </a:p>
        </p:txBody>
      </p:sp>
      <p:pic>
        <p:nvPicPr>
          <p:cNvPr id="219" name="Google Shape;219;p23"/>
          <p:cNvPicPr preferRelativeResize="0"/>
          <p:nvPr/>
        </p:nvPicPr>
        <p:blipFill>
          <a:blip r:embed="rId3">
            <a:alphaModFix/>
          </a:blip>
          <a:stretch>
            <a:fillRect/>
          </a:stretch>
        </p:blipFill>
        <p:spPr>
          <a:xfrm>
            <a:off x="222975" y="928475"/>
            <a:ext cx="3551083" cy="3530849"/>
          </a:xfrm>
          <a:prstGeom prst="rect">
            <a:avLst/>
          </a:prstGeom>
          <a:noFill/>
          <a:ln>
            <a:noFill/>
          </a:ln>
        </p:spPr>
      </p:pic>
      <p:sp>
        <p:nvSpPr>
          <p:cNvPr id="220" name="Google Shape;220;p23"/>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final message from Jared cursing the player</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DE5AA6F0-50CA-DB6B-4CD3-359280509407}"/>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Context Diagram</a:t>
            </a:r>
            <a:endParaRPr/>
          </a:p>
        </p:txBody>
      </p:sp>
      <p:pic>
        <p:nvPicPr>
          <p:cNvPr id="226" name="Google Shape;226;p24"/>
          <p:cNvPicPr preferRelativeResize="0"/>
          <p:nvPr/>
        </p:nvPicPr>
        <p:blipFill>
          <a:blip r:embed="rId3">
            <a:alphaModFix/>
          </a:blip>
          <a:stretch>
            <a:fillRect/>
          </a:stretch>
        </p:blipFill>
        <p:spPr>
          <a:xfrm>
            <a:off x="1297500" y="1259025"/>
            <a:ext cx="6628500" cy="2965149"/>
          </a:xfrm>
          <a:prstGeom prst="rect">
            <a:avLst/>
          </a:prstGeom>
          <a:noFill/>
          <a:ln>
            <a:noFill/>
          </a:ln>
        </p:spPr>
      </p:pic>
      <p:sp>
        <p:nvSpPr>
          <p:cNvPr id="2" name="Google Shape;335;p33">
            <a:extLst>
              <a:ext uri="{FF2B5EF4-FFF2-40B4-BE49-F238E27FC236}">
                <a16:creationId xmlns:a16="http://schemas.microsoft.com/office/drawing/2014/main" id="{8392541C-74F5-323A-B2B6-E627EF305DDE}"/>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Yoshi Wiener</a:t>
            </a:r>
            <a:endParaRPr sz="1300" dirty="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Diagram 0</a:t>
            </a:r>
            <a:endParaRPr/>
          </a:p>
        </p:txBody>
      </p:sp>
      <p:pic>
        <p:nvPicPr>
          <p:cNvPr id="232" name="Google Shape;232;p25"/>
          <p:cNvPicPr preferRelativeResize="0"/>
          <p:nvPr/>
        </p:nvPicPr>
        <p:blipFill>
          <a:blip r:embed="rId3">
            <a:alphaModFix/>
          </a:blip>
          <a:stretch>
            <a:fillRect/>
          </a:stretch>
        </p:blipFill>
        <p:spPr>
          <a:xfrm>
            <a:off x="1873424" y="897700"/>
            <a:ext cx="5397149" cy="4076426"/>
          </a:xfrm>
          <a:prstGeom prst="rect">
            <a:avLst/>
          </a:prstGeom>
          <a:noFill/>
          <a:ln>
            <a:noFill/>
          </a:ln>
        </p:spPr>
      </p:pic>
      <p:sp>
        <p:nvSpPr>
          <p:cNvPr id="2" name="Google Shape;335;p33">
            <a:extLst>
              <a:ext uri="{FF2B5EF4-FFF2-40B4-BE49-F238E27FC236}">
                <a16:creationId xmlns:a16="http://schemas.microsoft.com/office/drawing/2014/main" id="{0D24E96A-F4B9-7E6C-B263-BE210686E192}"/>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Yoshi Wiener</a:t>
            </a:r>
            <a:endParaRPr sz="1300" dirty="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955550" y="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Global Use Case - Regular play</a:t>
            </a:r>
            <a:endParaRPr/>
          </a:p>
        </p:txBody>
      </p:sp>
      <p:sp>
        <p:nvSpPr>
          <p:cNvPr id="238" name="Google Shape;238;p26"/>
          <p:cNvSpPr/>
          <p:nvPr/>
        </p:nvSpPr>
        <p:spPr>
          <a:xfrm>
            <a:off x="92475"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39" name="Google Shape;239;p26"/>
          <p:cNvSpPr txBox="1"/>
          <p:nvPr/>
        </p:nvSpPr>
        <p:spPr>
          <a:xfrm>
            <a:off x="295925" y="1544350"/>
            <a:ext cx="12393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Level:</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Load the level</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40" name="Google Shape;240;p26"/>
          <p:cNvSpPr/>
          <p:nvPr/>
        </p:nvSpPr>
        <p:spPr>
          <a:xfrm>
            <a:off x="4404013"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41" name="Google Shape;241;p26"/>
          <p:cNvSpPr txBox="1"/>
          <p:nvPr/>
        </p:nvSpPr>
        <p:spPr>
          <a:xfrm>
            <a:off x="4607475" y="1530203"/>
            <a:ext cx="12393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Move/fight enemies</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42" name="Google Shape;242;p26"/>
          <p:cNvSpPr/>
          <p:nvPr/>
        </p:nvSpPr>
        <p:spPr>
          <a:xfrm>
            <a:off x="2256325"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43" name="Google Shape;243;p26"/>
          <p:cNvSpPr txBox="1"/>
          <p:nvPr/>
        </p:nvSpPr>
        <p:spPr>
          <a:xfrm>
            <a:off x="2374850" y="1456525"/>
            <a:ext cx="15315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Enemies:</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Move toward/attack player</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44" name="Google Shape;244;p26"/>
          <p:cNvSpPr/>
          <p:nvPr/>
        </p:nvSpPr>
        <p:spPr>
          <a:xfrm>
            <a:off x="6551700"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45" name="Google Shape;245;p26"/>
          <p:cNvSpPr txBox="1"/>
          <p:nvPr/>
        </p:nvSpPr>
        <p:spPr>
          <a:xfrm>
            <a:off x="6755150" y="1456525"/>
            <a:ext cx="14382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Weapon:</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200">
                <a:solidFill>
                  <a:schemeClr val="lt1"/>
                </a:solidFill>
                <a:latin typeface="JetBrains Mono"/>
                <a:ea typeface="JetBrains Mono"/>
                <a:cs typeface="JetBrains Mono"/>
                <a:sym typeface="JetBrains Mono"/>
              </a:rPr>
              <a:t>Drain enemy health/player cooldown</a:t>
            </a:r>
            <a:endParaRPr sz="12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46" name="Google Shape;246;p26"/>
          <p:cNvSpPr/>
          <p:nvPr/>
        </p:nvSpPr>
        <p:spPr>
          <a:xfrm>
            <a:off x="6533238" y="31728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47" name="Google Shape;247;p26"/>
          <p:cNvSpPr txBox="1"/>
          <p:nvPr/>
        </p:nvSpPr>
        <p:spPr>
          <a:xfrm>
            <a:off x="6736700" y="3348550"/>
            <a:ext cx="1239300" cy="7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Enemy:</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Dies and drops loot</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48" name="Google Shape;248;p26"/>
          <p:cNvSpPr/>
          <p:nvPr/>
        </p:nvSpPr>
        <p:spPr>
          <a:xfrm>
            <a:off x="4470963" y="31728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49" name="Google Shape;249;p26"/>
          <p:cNvSpPr txBox="1"/>
          <p:nvPr/>
        </p:nvSpPr>
        <p:spPr>
          <a:xfrm>
            <a:off x="4674427" y="3348550"/>
            <a:ext cx="1438200" cy="6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Inventory:</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Add loot</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50" name="Google Shape;250;p26"/>
          <p:cNvSpPr/>
          <p:nvPr/>
        </p:nvSpPr>
        <p:spPr>
          <a:xfrm>
            <a:off x="2376363" y="31728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1" name="Google Shape;251;p26"/>
          <p:cNvSpPr txBox="1"/>
          <p:nvPr/>
        </p:nvSpPr>
        <p:spPr>
          <a:xfrm>
            <a:off x="2579813" y="3348550"/>
            <a:ext cx="1239300" cy="6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Move on</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52" name="Google Shape;252;p26"/>
          <p:cNvSpPr/>
          <p:nvPr/>
        </p:nvSpPr>
        <p:spPr>
          <a:xfrm>
            <a:off x="1906250" y="1704575"/>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3" name="Google Shape;253;p26"/>
          <p:cNvSpPr/>
          <p:nvPr/>
        </p:nvSpPr>
        <p:spPr>
          <a:xfrm>
            <a:off x="4070100" y="1649800"/>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4" name="Google Shape;254;p26"/>
          <p:cNvSpPr/>
          <p:nvPr/>
        </p:nvSpPr>
        <p:spPr>
          <a:xfrm>
            <a:off x="6209700" y="1612825"/>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5" name="Google Shape;255;p26"/>
          <p:cNvSpPr/>
          <p:nvPr/>
        </p:nvSpPr>
        <p:spPr>
          <a:xfrm rot="5400000">
            <a:off x="7049850" y="2515663"/>
            <a:ext cx="7515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6" name="Google Shape;256;p26"/>
          <p:cNvSpPr/>
          <p:nvPr/>
        </p:nvSpPr>
        <p:spPr>
          <a:xfrm rot="10800000">
            <a:off x="6209688" y="3430450"/>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7" name="Google Shape;257;p26"/>
          <p:cNvSpPr/>
          <p:nvPr/>
        </p:nvSpPr>
        <p:spPr>
          <a:xfrm rot="10800000">
            <a:off x="4171825" y="3430450"/>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58" name="Google Shape;258;p26"/>
          <p:cNvSpPr/>
          <p:nvPr/>
        </p:nvSpPr>
        <p:spPr>
          <a:xfrm rot="-5400000">
            <a:off x="2791000" y="2515675"/>
            <a:ext cx="750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 name="Google Shape;427;p46">
            <a:extLst>
              <a:ext uri="{FF2B5EF4-FFF2-40B4-BE49-F238E27FC236}">
                <a16:creationId xmlns:a16="http://schemas.microsoft.com/office/drawing/2014/main" id="{58FD02AD-77C1-3DB1-B7B1-CA420EC43D96}"/>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Haddie Meyer</a:t>
            </a:r>
            <a:endParaRPr sz="1300" dirty="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Global Use Case - Shop Interaction</a:t>
            </a:r>
            <a:endParaRPr/>
          </a:p>
        </p:txBody>
      </p:sp>
      <p:sp>
        <p:nvSpPr>
          <p:cNvPr id="264" name="Google Shape;264;p27"/>
          <p:cNvSpPr/>
          <p:nvPr/>
        </p:nvSpPr>
        <p:spPr>
          <a:xfrm>
            <a:off x="171013" y="1517550"/>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65" name="Google Shape;265;p27"/>
          <p:cNvSpPr txBox="1"/>
          <p:nvPr/>
        </p:nvSpPr>
        <p:spPr>
          <a:xfrm>
            <a:off x="374463" y="1693275"/>
            <a:ext cx="1239300" cy="6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b="1">
                <a:solidFill>
                  <a:schemeClr val="lt1"/>
                </a:solidFill>
                <a:latin typeface="JetBrains Mono"/>
                <a:ea typeface="JetBrains Mono"/>
                <a:cs typeface="JetBrains Mono"/>
                <a:sym typeface="JetBrains Mono"/>
              </a:rPr>
              <a:t>Enters shop</a:t>
            </a:r>
            <a:endParaRPr sz="1100"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66" name="Google Shape;266;p27"/>
          <p:cNvSpPr/>
          <p:nvPr/>
        </p:nvSpPr>
        <p:spPr>
          <a:xfrm>
            <a:off x="4453488" y="146677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67" name="Google Shape;267;p27"/>
          <p:cNvSpPr txBox="1"/>
          <p:nvPr/>
        </p:nvSpPr>
        <p:spPr>
          <a:xfrm>
            <a:off x="4656950" y="1628353"/>
            <a:ext cx="12393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Buy/Sell using loot</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68" name="Google Shape;268;p27"/>
          <p:cNvSpPr/>
          <p:nvPr/>
        </p:nvSpPr>
        <p:spPr>
          <a:xfrm>
            <a:off x="2305800" y="146677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69" name="Google Shape;269;p27"/>
          <p:cNvSpPr txBox="1"/>
          <p:nvPr/>
        </p:nvSpPr>
        <p:spPr>
          <a:xfrm>
            <a:off x="2424325" y="1554675"/>
            <a:ext cx="15315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Level:</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Loads the shop level</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70" name="Google Shape;270;p27"/>
          <p:cNvSpPr/>
          <p:nvPr/>
        </p:nvSpPr>
        <p:spPr>
          <a:xfrm>
            <a:off x="1955725" y="1802725"/>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71" name="Google Shape;271;p27"/>
          <p:cNvSpPr/>
          <p:nvPr/>
        </p:nvSpPr>
        <p:spPr>
          <a:xfrm>
            <a:off x="4119575" y="1747950"/>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3" name="Google Shape;393;p41">
            <a:extLst>
              <a:ext uri="{FF2B5EF4-FFF2-40B4-BE49-F238E27FC236}">
                <a16:creationId xmlns:a16="http://schemas.microsoft.com/office/drawing/2014/main" id="{A54609C0-711E-FD89-AEA1-F90018BA87FD}"/>
              </a:ext>
            </a:extLst>
          </p:cNvPr>
          <p:cNvSpPr txBox="1"/>
          <p:nvPr/>
        </p:nvSpPr>
        <p:spPr>
          <a:xfrm>
            <a:off x="7230150" y="4512200"/>
            <a:ext cx="1814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Andersen Westphal</a:t>
            </a:r>
            <a:endParaRPr sz="1300" dirty="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Global Use Case - Final Boss</a:t>
            </a:r>
            <a:endParaRPr/>
          </a:p>
        </p:txBody>
      </p:sp>
      <p:sp>
        <p:nvSpPr>
          <p:cNvPr id="277" name="Google Shape;277;p28"/>
          <p:cNvSpPr/>
          <p:nvPr/>
        </p:nvSpPr>
        <p:spPr>
          <a:xfrm>
            <a:off x="92475"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78" name="Google Shape;278;p28"/>
          <p:cNvSpPr txBox="1"/>
          <p:nvPr/>
        </p:nvSpPr>
        <p:spPr>
          <a:xfrm>
            <a:off x="295925" y="1544350"/>
            <a:ext cx="12393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Enters the boss zone</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79" name="Google Shape;279;p28"/>
          <p:cNvSpPr/>
          <p:nvPr/>
        </p:nvSpPr>
        <p:spPr>
          <a:xfrm>
            <a:off x="4404013"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0" name="Google Shape;280;p28"/>
          <p:cNvSpPr txBox="1"/>
          <p:nvPr/>
        </p:nvSpPr>
        <p:spPr>
          <a:xfrm>
            <a:off x="4562550" y="1456525"/>
            <a:ext cx="1475700" cy="7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Boss:</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Move towards/fight Player</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81" name="Google Shape;281;p28"/>
          <p:cNvSpPr/>
          <p:nvPr/>
        </p:nvSpPr>
        <p:spPr>
          <a:xfrm>
            <a:off x="2256325"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2" name="Google Shape;282;p28"/>
          <p:cNvSpPr txBox="1"/>
          <p:nvPr/>
        </p:nvSpPr>
        <p:spPr>
          <a:xfrm>
            <a:off x="2374850" y="1456525"/>
            <a:ext cx="15315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Level:</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100">
                <a:solidFill>
                  <a:schemeClr val="lt1"/>
                </a:solidFill>
                <a:latin typeface="JetBrains Mono"/>
                <a:ea typeface="JetBrains Mono"/>
                <a:cs typeface="JetBrains Mono"/>
                <a:sym typeface="JetBrains Mono"/>
              </a:rPr>
              <a:t>Load Boss level</a:t>
            </a:r>
            <a:endParaRPr sz="11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83" name="Google Shape;283;p28"/>
          <p:cNvSpPr/>
          <p:nvPr/>
        </p:nvSpPr>
        <p:spPr>
          <a:xfrm>
            <a:off x="6551700" y="13686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4" name="Google Shape;284;p28"/>
          <p:cNvSpPr txBox="1"/>
          <p:nvPr/>
        </p:nvSpPr>
        <p:spPr>
          <a:xfrm>
            <a:off x="6755150" y="1456525"/>
            <a:ext cx="14382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200">
                <a:solidFill>
                  <a:schemeClr val="lt1"/>
                </a:solidFill>
                <a:latin typeface="JetBrains Mono"/>
                <a:ea typeface="JetBrains Mono"/>
                <a:cs typeface="JetBrains Mono"/>
                <a:sym typeface="JetBrains Mono"/>
              </a:rPr>
              <a:t>Fights Boss</a:t>
            </a:r>
            <a:endParaRPr sz="12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85" name="Google Shape;285;p28"/>
          <p:cNvSpPr/>
          <p:nvPr/>
        </p:nvSpPr>
        <p:spPr>
          <a:xfrm>
            <a:off x="1906250" y="1704575"/>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6" name="Google Shape;286;p28"/>
          <p:cNvSpPr/>
          <p:nvPr/>
        </p:nvSpPr>
        <p:spPr>
          <a:xfrm>
            <a:off x="4070100" y="1649800"/>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7" name="Google Shape;287;p28"/>
          <p:cNvSpPr/>
          <p:nvPr/>
        </p:nvSpPr>
        <p:spPr>
          <a:xfrm>
            <a:off x="6209700" y="1612825"/>
            <a:ext cx="3210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8" name="Google Shape;288;p28"/>
          <p:cNvSpPr/>
          <p:nvPr/>
        </p:nvSpPr>
        <p:spPr>
          <a:xfrm>
            <a:off x="6581900" y="28989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89" name="Google Shape;289;p28"/>
          <p:cNvSpPr txBox="1"/>
          <p:nvPr/>
        </p:nvSpPr>
        <p:spPr>
          <a:xfrm>
            <a:off x="6785350" y="2986825"/>
            <a:ext cx="14382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Weapon:</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200">
                <a:solidFill>
                  <a:schemeClr val="lt1"/>
                </a:solidFill>
                <a:latin typeface="JetBrains Mono"/>
                <a:ea typeface="JetBrains Mono"/>
                <a:cs typeface="JetBrains Mono"/>
                <a:sym typeface="JetBrains Mono"/>
              </a:rPr>
              <a:t>Drain boss health/player cooldown</a:t>
            </a:r>
            <a:endParaRPr sz="12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90" name="Google Shape;290;p28"/>
          <p:cNvSpPr/>
          <p:nvPr/>
        </p:nvSpPr>
        <p:spPr>
          <a:xfrm rot="5400000">
            <a:off x="7202400" y="2370000"/>
            <a:ext cx="4833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91" name="Google Shape;291;p28"/>
          <p:cNvSpPr/>
          <p:nvPr/>
        </p:nvSpPr>
        <p:spPr>
          <a:xfrm>
            <a:off x="4404025" y="2944000"/>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92" name="Google Shape;292;p28"/>
          <p:cNvSpPr txBox="1"/>
          <p:nvPr/>
        </p:nvSpPr>
        <p:spPr>
          <a:xfrm>
            <a:off x="4607475" y="3031900"/>
            <a:ext cx="14382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Player:</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200">
                <a:solidFill>
                  <a:schemeClr val="lt1"/>
                </a:solidFill>
                <a:latin typeface="JetBrains Mono"/>
                <a:ea typeface="JetBrains Mono"/>
                <a:cs typeface="JetBrains Mono"/>
                <a:sym typeface="JetBrains Mono"/>
              </a:rPr>
              <a:t>Wins</a:t>
            </a:r>
            <a:endParaRPr sz="12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93" name="Google Shape;293;p28"/>
          <p:cNvSpPr/>
          <p:nvPr/>
        </p:nvSpPr>
        <p:spPr>
          <a:xfrm rot="-8099017">
            <a:off x="5999213" y="2424253"/>
            <a:ext cx="741826" cy="565544"/>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94" name="Google Shape;294;p28"/>
          <p:cNvSpPr/>
          <p:nvPr/>
        </p:nvSpPr>
        <p:spPr>
          <a:xfrm rot="10800000">
            <a:off x="6205227" y="3188200"/>
            <a:ext cx="3708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95" name="Google Shape;295;p28"/>
          <p:cNvSpPr/>
          <p:nvPr/>
        </p:nvSpPr>
        <p:spPr>
          <a:xfrm>
            <a:off x="2215525" y="2986825"/>
            <a:ext cx="1784700" cy="105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296" name="Google Shape;296;p28"/>
          <p:cNvSpPr txBox="1"/>
          <p:nvPr/>
        </p:nvSpPr>
        <p:spPr>
          <a:xfrm>
            <a:off x="2418975" y="3074725"/>
            <a:ext cx="1438200" cy="8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latin typeface="JetBrains Mono"/>
                <a:ea typeface="JetBrains Mono"/>
                <a:cs typeface="JetBrains Mono"/>
                <a:sym typeface="JetBrains Mono"/>
              </a:rPr>
              <a:t>UI:</a:t>
            </a:r>
            <a:endParaRPr b="1">
              <a:solidFill>
                <a:schemeClr val="lt1"/>
              </a:solidFill>
              <a:latin typeface="JetBrains Mono"/>
              <a:ea typeface="JetBrains Mono"/>
              <a:cs typeface="JetBrains Mono"/>
              <a:sym typeface="JetBrains Mono"/>
            </a:endParaRPr>
          </a:p>
          <a:p>
            <a:pPr marL="0" lvl="0" indent="0" algn="l" rtl="0">
              <a:spcBef>
                <a:spcPts val="0"/>
              </a:spcBef>
              <a:spcAft>
                <a:spcPts val="0"/>
              </a:spcAft>
              <a:buNone/>
            </a:pPr>
            <a:r>
              <a:rPr lang="en" sz="1200">
                <a:solidFill>
                  <a:schemeClr val="lt1"/>
                </a:solidFill>
                <a:latin typeface="JetBrains Mono"/>
                <a:ea typeface="JetBrains Mono"/>
                <a:cs typeface="JetBrains Mono"/>
                <a:sym typeface="JetBrains Mono"/>
              </a:rPr>
              <a:t>Load Victory Screen</a:t>
            </a:r>
            <a:endParaRPr sz="1200">
              <a:solidFill>
                <a:schemeClr val="lt1"/>
              </a:solidFill>
              <a:latin typeface="JetBrains Mono"/>
              <a:ea typeface="JetBrains Mono"/>
              <a:cs typeface="JetBrains Mono"/>
              <a:sym typeface="JetBrains Mono"/>
            </a:endParaRPr>
          </a:p>
          <a:p>
            <a:pPr marL="0" lvl="0" indent="0" algn="l" rtl="0">
              <a:spcBef>
                <a:spcPts val="0"/>
              </a:spcBef>
              <a:spcAft>
                <a:spcPts val="0"/>
              </a:spcAft>
              <a:buNone/>
            </a:pPr>
            <a:endParaRPr sz="1300">
              <a:solidFill>
                <a:schemeClr val="lt1"/>
              </a:solidFill>
              <a:latin typeface="JetBrains Mono"/>
              <a:ea typeface="JetBrains Mono"/>
              <a:cs typeface="JetBrains Mono"/>
              <a:sym typeface="JetBrains Mono"/>
            </a:endParaRPr>
          </a:p>
        </p:txBody>
      </p:sp>
      <p:sp>
        <p:nvSpPr>
          <p:cNvPr id="297" name="Google Shape;297;p28"/>
          <p:cNvSpPr/>
          <p:nvPr/>
        </p:nvSpPr>
        <p:spPr>
          <a:xfrm rot="10800000">
            <a:off x="4016727" y="3231025"/>
            <a:ext cx="370800" cy="565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JetBrains Mono"/>
              <a:ea typeface="JetBrains Mono"/>
              <a:cs typeface="JetBrains Mono"/>
              <a:sym typeface="JetBrains Mono"/>
            </a:endParaRPr>
          </a:p>
        </p:txBody>
      </p:sp>
      <p:sp>
        <p:nvSpPr>
          <p:cNvPr id="3" name="Google Shape;335;p33">
            <a:extLst>
              <a:ext uri="{FF2B5EF4-FFF2-40B4-BE49-F238E27FC236}">
                <a16:creationId xmlns:a16="http://schemas.microsoft.com/office/drawing/2014/main" id="{216E5247-24E4-3AA1-CA6C-7BF6698763BC}"/>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Yoshi Wiener</a:t>
            </a:r>
            <a:endParaRPr sz="1300" dirty="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Trevor De Vries</a:t>
            </a:r>
            <a:endParaRPr/>
          </a:p>
        </p:txBody>
      </p:sp>
      <p:sp>
        <p:nvSpPr>
          <p:cNvPr id="303" name="Google Shape;303;p29"/>
          <p:cNvSpPr txBox="1">
            <a:spLocks noGrp="1"/>
          </p:cNvSpPr>
          <p:nvPr>
            <p:ph type="body" idx="1"/>
          </p:nvPr>
        </p:nvSpPr>
        <p:spPr>
          <a:xfrm>
            <a:off x="1297500" y="1562525"/>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My name is Trevor De Vries</a:t>
            </a:r>
            <a:endParaRPr/>
          </a:p>
          <a:p>
            <a:pPr marL="0" lvl="0" indent="0" algn="l" rtl="0">
              <a:spcBef>
                <a:spcPts val="1200"/>
              </a:spcBef>
              <a:spcAft>
                <a:spcPts val="0"/>
              </a:spcAft>
              <a:buNone/>
            </a:pPr>
            <a:r>
              <a:rPr lang="en"/>
              <a:t>My role will be making the first map, the character, the movements of the character, and the death/respawn features of the character.</a:t>
            </a:r>
            <a:endParaRPr/>
          </a:p>
          <a:p>
            <a:pPr marL="0" lvl="0" indent="0" algn="l" rtl="0">
              <a:spcBef>
                <a:spcPts val="1200"/>
              </a:spcBef>
              <a:spcAft>
                <a:spcPts val="0"/>
              </a:spcAft>
              <a:buNone/>
            </a:pPr>
            <a:r>
              <a:rPr lang="en"/>
              <a:t>All of these features are high priority. </a:t>
            </a:r>
            <a:endParaRPr/>
          </a:p>
          <a:p>
            <a:pPr marL="0" lvl="0" indent="0" algn="l" rtl="0">
              <a:spcBef>
                <a:spcPts val="1200"/>
              </a:spcBef>
              <a:spcAft>
                <a:spcPts val="0"/>
              </a:spcAft>
              <a:buNone/>
            </a:pPr>
            <a:r>
              <a:rPr lang="en"/>
              <a:t>Walk you through my use case and class diagrams </a:t>
            </a:r>
            <a:endParaRPr/>
          </a:p>
          <a:p>
            <a:pPr marL="0" lvl="0" indent="0" algn="l" rtl="0">
              <a:spcBef>
                <a:spcPts val="1200"/>
              </a:spcBef>
              <a:spcAft>
                <a:spcPts val="0"/>
              </a:spcAft>
              <a:buNone/>
            </a:pPr>
            <a:r>
              <a:rPr lang="en"/>
              <a:t>Estimate the complexity of the work relative to the other features </a:t>
            </a:r>
            <a:endParaRPr/>
          </a:p>
          <a:p>
            <a:pPr marL="0" lvl="0" indent="0" algn="l" rtl="0">
              <a:spcBef>
                <a:spcPts val="1200"/>
              </a:spcBef>
              <a:spcAft>
                <a:spcPts val="1200"/>
              </a:spcAft>
              <a:buNone/>
            </a:pPr>
            <a:r>
              <a:rPr lang="en"/>
              <a:t>Answer any questions </a:t>
            </a:r>
            <a:endParaRPr/>
          </a:p>
        </p:txBody>
      </p:sp>
      <p:sp>
        <p:nvSpPr>
          <p:cNvPr id="304" name="Google Shape;304;p29"/>
          <p:cNvSpPr txBox="1"/>
          <p:nvPr/>
        </p:nvSpPr>
        <p:spPr>
          <a:xfrm>
            <a:off x="7334450" y="4512200"/>
            <a:ext cx="16767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Trevor De Vries</a:t>
            </a:r>
            <a:endParaRPr sz="13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0"/>
          <p:cNvSpPr txBox="1">
            <a:spLocks noGrp="1"/>
          </p:cNvSpPr>
          <p:nvPr>
            <p:ph type="title"/>
          </p:nvPr>
        </p:nvSpPr>
        <p:spPr>
          <a:xfrm>
            <a:off x="1149375" y="393750"/>
            <a:ext cx="71871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Map One Diagram</a:t>
            </a:r>
            <a:endParaRPr/>
          </a:p>
          <a:p>
            <a:pPr marL="0" lvl="0" indent="0" algn="l" rtl="0">
              <a:spcBef>
                <a:spcPts val="0"/>
              </a:spcBef>
              <a:spcAft>
                <a:spcPts val="0"/>
              </a:spcAft>
              <a:buNone/>
            </a:pPr>
            <a:endParaRPr/>
          </a:p>
        </p:txBody>
      </p:sp>
      <p:sp>
        <p:nvSpPr>
          <p:cNvPr id="310" name="Google Shape;310;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311" name="Google Shape;311;p30"/>
          <p:cNvSpPr txBox="1"/>
          <p:nvPr/>
        </p:nvSpPr>
        <p:spPr>
          <a:xfrm>
            <a:off x="6069525" y="462512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a:solidFill>
                  <a:schemeClr val="lt1"/>
                </a:solidFill>
                <a:latin typeface="JetBrains Mono"/>
                <a:ea typeface="JetBrains Mono"/>
                <a:cs typeface="JetBrains Mono"/>
                <a:sym typeface="JetBrains Mono"/>
              </a:rPr>
              <a:t>             Trevor De Vries</a:t>
            </a:r>
            <a:endParaRPr/>
          </a:p>
        </p:txBody>
      </p:sp>
      <p:pic>
        <p:nvPicPr>
          <p:cNvPr id="312" name="Google Shape;312;p30"/>
          <p:cNvPicPr preferRelativeResize="0"/>
          <p:nvPr/>
        </p:nvPicPr>
        <p:blipFill>
          <a:blip r:embed="rId3">
            <a:alphaModFix/>
          </a:blip>
          <a:stretch>
            <a:fillRect/>
          </a:stretch>
        </p:blipFill>
        <p:spPr>
          <a:xfrm>
            <a:off x="1149375" y="1307850"/>
            <a:ext cx="7150049" cy="3317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Character Diagram</a:t>
            </a:r>
            <a:endParaRPr/>
          </a:p>
          <a:p>
            <a:pPr marL="0" lvl="0" indent="0" algn="l" rtl="0">
              <a:spcBef>
                <a:spcPts val="0"/>
              </a:spcBef>
              <a:spcAft>
                <a:spcPts val="0"/>
              </a:spcAft>
              <a:buNone/>
            </a:pPr>
            <a:endParaRPr/>
          </a:p>
        </p:txBody>
      </p:sp>
      <p:sp>
        <p:nvSpPr>
          <p:cNvPr id="318" name="Google Shape;318;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9" name="Google Shape;319;p31"/>
          <p:cNvPicPr preferRelativeResize="0"/>
          <p:nvPr/>
        </p:nvPicPr>
        <p:blipFill>
          <a:blip r:embed="rId3">
            <a:alphaModFix/>
          </a:blip>
          <a:stretch>
            <a:fillRect/>
          </a:stretch>
        </p:blipFill>
        <p:spPr>
          <a:xfrm>
            <a:off x="1297500" y="1567550"/>
            <a:ext cx="7038900" cy="2911200"/>
          </a:xfrm>
          <a:prstGeom prst="rect">
            <a:avLst/>
          </a:prstGeom>
          <a:noFill/>
          <a:ln>
            <a:noFill/>
          </a:ln>
        </p:spPr>
      </p:pic>
      <p:sp>
        <p:nvSpPr>
          <p:cNvPr id="320" name="Google Shape;320;p31"/>
          <p:cNvSpPr txBox="1"/>
          <p:nvPr/>
        </p:nvSpPr>
        <p:spPr>
          <a:xfrm>
            <a:off x="6069525" y="4625125"/>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dirty="0">
                <a:solidFill>
                  <a:schemeClr val="lt1"/>
                </a:solidFill>
                <a:latin typeface="JetBrains Mono"/>
                <a:ea typeface="JetBrains Mono"/>
                <a:cs typeface="JetBrains Mono"/>
                <a:sym typeface="JetBrains Mono"/>
              </a:rPr>
              <a:t>             Trevor De Vries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 - </a:t>
            </a:r>
            <a:r>
              <a:rPr lang="en" sz="2000"/>
              <a:t>Return of the Exiled: Where is my Sandwich?</a:t>
            </a:r>
            <a:endParaRPr/>
          </a:p>
        </p:txBody>
      </p:sp>
      <p:sp>
        <p:nvSpPr>
          <p:cNvPr id="142" name="Google Shape;142;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We are creating a roguelike rpg game themed after “Path of Exile”. The player will start out as a forlorn exile who seeks revenge against the evil tyrant of the land, Jared. As they defeat Jared’s minions they will gain fame and fortune, eventually facing off against Jared himself.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Class Diagram</a:t>
            </a:r>
            <a:endParaRPr/>
          </a:p>
        </p:txBody>
      </p:sp>
      <p:sp>
        <p:nvSpPr>
          <p:cNvPr id="326" name="Google Shape;326;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27" name="Google Shape;327;p32"/>
          <p:cNvPicPr preferRelativeResize="0"/>
          <p:nvPr/>
        </p:nvPicPr>
        <p:blipFill>
          <a:blip r:embed="rId3">
            <a:alphaModFix/>
          </a:blip>
          <a:stretch>
            <a:fillRect/>
          </a:stretch>
        </p:blipFill>
        <p:spPr>
          <a:xfrm>
            <a:off x="1297500" y="972150"/>
            <a:ext cx="7038900" cy="3840474"/>
          </a:xfrm>
          <a:prstGeom prst="rect">
            <a:avLst/>
          </a:prstGeom>
          <a:noFill/>
          <a:ln>
            <a:noFill/>
          </a:ln>
        </p:spPr>
      </p:pic>
      <p:sp>
        <p:nvSpPr>
          <p:cNvPr id="328" name="Google Shape;328;p32"/>
          <p:cNvSpPr txBox="1"/>
          <p:nvPr/>
        </p:nvSpPr>
        <p:spPr>
          <a:xfrm>
            <a:off x="6098400" y="4738450"/>
            <a:ext cx="3000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300">
                <a:solidFill>
                  <a:schemeClr val="lt1"/>
                </a:solidFill>
                <a:latin typeface="JetBrains Mono"/>
                <a:ea typeface="JetBrains Mono"/>
                <a:cs typeface="JetBrains Mono"/>
                <a:sym typeface="JetBrains Mono"/>
              </a:rPr>
              <a:t>             Trevor De Vries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Boss-Level and Map 2</a:t>
            </a:r>
            <a:endParaRPr/>
          </a:p>
        </p:txBody>
      </p:sp>
      <p:sp>
        <p:nvSpPr>
          <p:cNvPr id="334" name="Google Shape;334;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My feature is the Boss-level and the Map 2 design of the second Map</a:t>
            </a:r>
            <a:endParaRPr/>
          </a:p>
          <a:p>
            <a:pPr marL="0" lvl="0" indent="0" algn="l" rtl="0">
              <a:spcBef>
                <a:spcPts val="1200"/>
              </a:spcBef>
              <a:spcAft>
                <a:spcPts val="0"/>
              </a:spcAft>
              <a:buNone/>
            </a:pPr>
            <a:endParaRPr/>
          </a:p>
          <a:p>
            <a:pPr marL="0" lvl="0" indent="0" algn="l" rtl="0">
              <a:spcBef>
                <a:spcPts val="1200"/>
              </a:spcBef>
              <a:spcAft>
                <a:spcPts val="0"/>
              </a:spcAft>
              <a:buNone/>
            </a:pPr>
            <a:r>
              <a:rPr lang="en"/>
              <a:t>The boss-level has high priority, the Map 2 is nice to have</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Overall Complexity (7/10)</a:t>
            </a:r>
            <a:endParaRPr/>
          </a:p>
        </p:txBody>
      </p:sp>
      <p:sp>
        <p:nvSpPr>
          <p:cNvPr id="335" name="Google Shape;335;p33"/>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Yoshi Wiener</a:t>
            </a:r>
            <a:endParaRPr sz="1300" dirty="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case diagrams</a:t>
            </a:r>
            <a:endParaRPr/>
          </a:p>
        </p:txBody>
      </p:sp>
      <p:sp>
        <p:nvSpPr>
          <p:cNvPr id="341" name="Google Shape;341;p34"/>
          <p:cNvSpPr txBox="1">
            <a:spLocks noGrp="1"/>
          </p:cNvSpPr>
          <p:nvPr>
            <p:ph type="body" idx="1"/>
          </p:nvPr>
        </p:nvSpPr>
        <p:spPr>
          <a:xfrm>
            <a:off x="993850" y="1630575"/>
            <a:ext cx="1578000" cy="10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Boss-level</a:t>
            </a:r>
            <a:br>
              <a:rPr lang="en"/>
            </a:br>
            <a:endParaRPr/>
          </a:p>
        </p:txBody>
      </p:sp>
      <p:sp>
        <p:nvSpPr>
          <p:cNvPr id="342" name="Google Shape;342;p34"/>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Yoshi Wiener</a:t>
            </a:r>
            <a:endParaRPr sz="1300">
              <a:solidFill>
                <a:schemeClr val="lt1"/>
              </a:solidFill>
              <a:latin typeface="Lato"/>
              <a:ea typeface="Lato"/>
              <a:cs typeface="Lato"/>
              <a:sym typeface="Lato"/>
            </a:endParaRPr>
          </a:p>
        </p:txBody>
      </p:sp>
      <p:pic>
        <p:nvPicPr>
          <p:cNvPr id="343" name="Google Shape;343;p34"/>
          <p:cNvPicPr preferRelativeResize="0"/>
          <p:nvPr/>
        </p:nvPicPr>
        <p:blipFill>
          <a:blip r:embed="rId3">
            <a:alphaModFix/>
          </a:blip>
          <a:stretch>
            <a:fillRect/>
          </a:stretch>
        </p:blipFill>
        <p:spPr>
          <a:xfrm>
            <a:off x="2888250" y="1037600"/>
            <a:ext cx="4391201" cy="37851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case diagram</a:t>
            </a:r>
            <a:endParaRPr/>
          </a:p>
        </p:txBody>
      </p:sp>
      <p:sp>
        <p:nvSpPr>
          <p:cNvPr id="349" name="Google Shape;349;p35"/>
          <p:cNvSpPr txBox="1">
            <a:spLocks noGrp="1"/>
          </p:cNvSpPr>
          <p:nvPr>
            <p:ph type="body" idx="1"/>
          </p:nvPr>
        </p:nvSpPr>
        <p:spPr>
          <a:xfrm>
            <a:off x="917025" y="1450450"/>
            <a:ext cx="1578000" cy="747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Map 2</a:t>
            </a:r>
            <a:endParaRPr/>
          </a:p>
        </p:txBody>
      </p:sp>
      <p:sp>
        <p:nvSpPr>
          <p:cNvPr id="350" name="Google Shape;350;p35"/>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Yoshi Wiener</a:t>
            </a:r>
            <a:endParaRPr sz="1300">
              <a:solidFill>
                <a:schemeClr val="lt1"/>
              </a:solidFill>
              <a:latin typeface="Lato"/>
              <a:ea typeface="Lato"/>
              <a:cs typeface="Lato"/>
              <a:sym typeface="Lato"/>
            </a:endParaRPr>
          </a:p>
        </p:txBody>
      </p:sp>
      <p:pic>
        <p:nvPicPr>
          <p:cNvPr id="351" name="Google Shape;351;p35"/>
          <p:cNvPicPr preferRelativeResize="0"/>
          <p:nvPr/>
        </p:nvPicPr>
        <p:blipFill>
          <a:blip r:embed="rId3">
            <a:alphaModFix/>
          </a:blip>
          <a:stretch>
            <a:fillRect/>
          </a:stretch>
        </p:blipFill>
        <p:spPr>
          <a:xfrm>
            <a:off x="2647425" y="1460250"/>
            <a:ext cx="4772177" cy="2899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Class diagram</a:t>
            </a:r>
            <a:endParaRPr/>
          </a:p>
        </p:txBody>
      </p:sp>
      <p:sp>
        <p:nvSpPr>
          <p:cNvPr id="357" name="Google Shape;357;p36"/>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Yoshi Wiener</a:t>
            </a:r>
            <a:endParaRPr sz="1300">
              <a:solidFill>
                <a:schemeClr val="lt1"/>
              </a:solidFill>
              <a:latin typeface="Lato"/>
              <a:ea typeface="Lato"/>
              <a:cs typeface="Lato"/>
              <a:sym typeface="Lato"/>
            </a:endParaRPr>
          </a:p>
        </p:txBody>
      </p:sp>
      <p:pic>
        <p:nvPicPr>
          <p:cNvPr id="358" name="Google Shape;358;p36"/>
          <p:cNvPicPr preferRelativeResize="0"/>
          <p:nvPr/>
        </p:nvPicPr>
        <p:blipFill>
          <a:blip r:embed="rId3">
            <a:alphaModFix/>
          </a:blip>
          <a:stretch>
            <a:fillRect/>
          </a:stretch>
        </p:blipFill>
        <p:spPr>
          <a:xfrm>
            <a:off x="1423725" y="981350"/>
            <a:ext cx="6526439" cy="3530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Eric Johnson</a:t>
            </a:r>
            <a:endParaRPr/>
          </a:p>
        </p:txBody>
      </p:sp>
      <p:sp>
        <p:nvSpPr>
          <p:cNvPr id="364" name="Google Shape;364;p37"/>
          <p:cNvSpPr txBox="1">
            <a:spLocks noGrp="1"/>
          </p:cNvSpPr>
          <p:nvPr>
            <p:ph type="body" idx="1"/>
          </p:nvPr>
        </p:nvSpPr>
        <p:spPr>
          <a:xfrm>
            <a:off x="1131425" y="1451500"/>
            <a:ext cx="7205100" cy="3027300"/>
          </a:xfrm>
          <a:prstGeom prst="rect">
            <a:avLst/>
          </a:prstGeom>
        </p:spPr>
        <p:txBody>
          <a:bodyPr spcFirstLastPara="1" wrap="square" lIns="91425" tIns="91425" rIns="91425" bIns="91425" anchor="t" anchorCtr="0">
            <a:normAutofit/>
          </a:bodyPr>
          <a:lstStyle/>
          <a:p>
            <a:pPr marL="457200" lvl="0" indent="-311150" algn="l" rtl="0">
              <a:lnSpc>
                <a:spcPct val="200000"/>
              </a:lnSpc>
              <a:spcBef>
                <a:spcPts val="0"/>
              </a:spcBef>
              <a:spcAft>
                <a:spcPts val="0"/>
              </a:spcAft>
              <a:buSzPts val="1300"/>
              <a:buChar char="-"/>
            </a:pPr>
            <a:r>
              <a:rPr lang="en"/>
              <a:t>Skill tree with 3 classes</a:t>
            </a:r>
            <a:endParaRPr/>
          </a:p>
          <a:p>
            <a:pPr marL="457200" lvl="0" indent="-311150" algn="l" rtl="0">
              <a:lnSpc>
                <a:spcPct val="200000"/>
              </a:lnSpc>
              <a:spcBef>
                <a:spcPts val="0"/>
              </a:spcBef>
              <a:spcAft>
                <a:spcPts val="0"/>
              </a:spcAft>
              <a:buSzPts val="1300"/>
              <a:buChar char="-"/>
            </a:pPr>
            <a:r>
              <a:rPr lang="en"/>
              <a:t>Fighter, Ranger, Mage</a:t>
            </a:r>
            <a:endParaRPr/>
          </a:p>
          <a:p>
            <a:pPr marL="457200" lvl="0" indent="-311150" algn="l" rtl="0">
              <a:lnSpc>
                <a:spcPct val="200000"/>
              </a:lnSpc>
              <a:spcBef>
                <a:spcPts val="0"/>
              </a:spcBef>
              <a:spcAft>
                <a:spcPts val="0"/>
              </a:spcAft>
              <a:buSzPts val="1300"/>
              <a:buChar char="-"/>
            </a:pPr>
            <a:r>
              <a:rPr lang="en"/>
              <a:t>Player picks starting class</a:t>
            </a:r>
            <a:endParaRPr/>
          </a:p>
          <a:p>
            <a:pPr marL="457200" lvl="0" indent="-311150" algn="l" rtl="0">
              <a:lnSpc>
                <a:spcPct val="200000"/>
              </a:lnSpc>
              <a:spcBef>
                <a:spcPts val="0"/>
              </a:spcBef>
              <a:spcAft>
                <a:spcPts val="0"/>
              </a:spcAft>
              <a:buSzPts val="1300"/>
              <a:buChar char="-"/>
            </a:pPr>
            <a:r>
              <a:rPr lang="en"/>
              <a:t>Starting class decides where on the skill tree you start</a:t>
            </a:r>
            <a:endParaRPr/>
          </a:p>
          <a:p>
            <a:pPr marL="457200" lvl="0" indent="-311150" algn="l" rtl="0">
              <a:lnSpc>
                <a:spcPct val="200000"/>
              </a:lnSpc>
              <a:spcBef>
                <a:spcPts val="0"/>
              </a:spcBef>
              <a:spcAft>
                <a:spcPts val="0"/>
              </a:spcAft>
              <a:buSzPts val="1300"/>
              <a:buChar char="-"/>
            </a:pPr>
            <a:r>
              <a:rPr lang="en"/>
              <a:t>Medium priority because it is how the player levels up</a:t>
            </a:r>
            <a:endParaRPr/>
          </a:p>
        </p:txBody>
      </p:sp>
      <p:sp>
        <p:nvSpPr>
          <p:cNvPr id="365" name="Google Shape;365;p37"/>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Eric Johnson</a:t>
            </a:r>
            <a:endParaRPr sz="13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Eric Johnson</a:t>
            </a:r>
            <a:endParaRPr/>
          </a:p>
        </p:txBody>
      </p:sp>
      <p:sp>
        <p:nvSpPr>
          <p:cNvPr id="371" name="Google Shape;371;p38"/>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Eric Johnson</a:t>
            </a:r>
            <a:endParaRPr sz="1300">
              <a:solidFill>
                <a:schemeClr val="lt1"/>
              </a:solidFill>
              <a:latin typeface="Lato"/>
              <a:ea typeface="Lato"/>
              <a:cs typeface="Lato"/>
              <a:sym typeface="Lato"/>
            </a:endParaRPr>
          </a:p>
        </p:txBody>
      </p:sp>
      <p:pic>
        <p:nvPicPr>
          <p:cNvPr id="372" name="Google Shape;372;p38"/>
          <p:cNvPicPr preferRelativeResize="0"/>
          <p:nvPr/>
        </p:nvPicPr>
        <p:blipFill>
          <a:blip r:embed="rId3">
            <a:alphaModFix/>
          </a:blip>
          <a:stretch>
            <a:fillRect/>
          </a:stretch>
        </p:blipFill>
        <p:spPr>
          <a:xfrm>
            <a:off x="1297500" y="861225"/>
            <a:ext cx="3880530" cy="4149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Eric Johnson</a:t>
            </a:r>
            <a:endParaRPr/>
          </a:p>
        </p:txBody>
      </p:sp>
      <p:pic>
        <p:nvPicPr>
          <p:cNvPr id="378" name="Google Shape;378;p39"/>
          <p:cNvPicPr preferRelativeResize="0"/>
          <p:nvPr/>
        </p:nvPicPr>
        <p:blipFill>
          <a:blip r:embed="rId3">
            <a:alphaModFix/>
          </a:blip>
          <a:stretch>
            <a:fillRect/>
          </a:stretch>
        </p:blipFill>
        <p:spPr>
          <a:xfrm>
            <a:off x="1297500" y="857062"/>
            <a:ext cx="3825748" cy="4153439"/>
          </a:xfrm>
          <a:prstGeom prst="rect">
            <a:avLst/>
          </a:prstGeom>
          <a:noFill/>
          <a:ln>
            <a:noFill/>
          </a:ln>
        </p:spPr>
      </p:pic>
      <p:sp>
        <p:nvSpPr>
          <p:cNvPr id="379" name="Google Shape;379;p39"/>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Eric Johnson</a:t>
            </a:r>
            <a:endParaRPr sz="1300">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Eric Johnson</a:t>
            </a:r>
            <a:endParaRPr/>
          </a:p>
        </p:txBody>
      </p:sp>
      <p:sp>
        <p:nvSpPr>
          <p:cNvPr id="385" name="Google Shape;385;p40"/>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Eric Johnson</a:t>
            </a:r>
            <a:endParaRPr sz="1300">
              <a:solidFill>
                <a:schemeClr val="lt1"/>
              </a:solidFill>
              <a:latin typeface="Lato"/>
              <a:ea typeface="Lato"/>
              <a:cs typeface="Lato"/>
              <a:sym typeface="Lato"/>
            </a:endParaRPr>
          </a:p>
        </p:txBody>
      </p:sp>
      <p:pic>
        <p:nvPicPr>
          <p:cNvPr id="386" name="Google Shape;386;p40"/>
          <p:cNvPicPr preferRelativeResize="0"/>
          <p:nvPr/>
        </p:nvPicPr>
        <p:blipFill>
          <a:blip r:embed="rId3">
            <a:alphaModFix/>
          </a:blip>
          <a:stretch>
            <a:fillRect/>
          </a:stretch>
        </p:blipFill>
        <p:spPr>
          <a:xfrm>
            <a:off x="1297500" y="923000"/>
            <a:ext cx="6608722" cy="3916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Shop and Inventory Interface</a:t>
            </a:r>
            <a:endParaRPr/>
          </a:p>
        </p:txBody>
      </p:sp>
      <p:sp>
        <p:nvSpPr>
          <p:cNvPr id="392" name="Google Shape;392;p4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My Feature is the shop and player inventory interfaces.</a:t>
            </a:r>
            <a:endParaRPr/>
          </a:p>
          <a:p>
            <a:pPr marL="0" lvl="0" indent="0" algn="l" rtl="0">
              <a:spcBef>
                <a:spcPts val="1200"/>
              </a:spcBef>
              <a:spcAft>
                <a:spcPts val="1200"/>
              </a:spcAft>
              <a:buNone/>
            </a:pPr>
            <a:r>
              <a:rPr lang="en"/>
              <a:t>My feature is a high priority because it is needed to progress the player with better items throughout their journey</a:t>
            </a:r>
            <a:endParaRPr/>
          </a:p>
        </p:txBody>
      </p:sp>
      <p:sp>
        <p:nvSpPr>
          <p:cNvPr id="393" name="Google Shape;393;p41"/>
          <p:cNvSpPr txBox="1"/>
          <p:nvPr/>
        </p:nvSpPr>
        <p:spPr>
          <a:xfrm>
            <a:off x="7230150" y="4512200"/>
            <a:ext cx="1814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Andersen Westphal</a:t>
            </a:r>
            <a:endParaRPr sz="1300" dirty="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Team</a:t>
            </a:r>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Trevor DeVries - TL2</a:t>
            </a:r>
            <a:endParaRPr/>
          </a:p>
          <a:p>
            <a:pPr marL="0" lvl="0" indent="0" algn="l" rtl="0">
              <a:spcBef>
                <a:spcPts val="1200"/>
              </a:spcBef>
              <a:spcAft>
                <a:spcPts val="0"/>
              </a:spcAft>
              <a:buNone/>
            </a:pPr>
            <a:r>
              <a:rPr lang="en"/>
              <a:t>Yoshi Wiener - TL2+</a:t>
            </a:r>
            <a:endParaRPr/>
          </a:p>
          <a:p>
            <a:pPr marL="0" lvl="0" indent="0" algn="l" rtl="0">
              <a:spcBef>
                <a:spcPts val="1200"/>
              </a:spcBef>
              <a:spcAft>
                <a:spcPts val="0"/>
              </a:spcAft>
              <a:buNone/>
            </a:pPr>
            <a:r>
              <a:rPr lang="en"/>
              <a:t>Eric Johnson - TL3</a:t>
            </a:r>
            <a:endParaRPr/>
          </a:p>
          <a:p>
            <a:pPr marL="0" lvl="0" indent="0" algn="l" rtl="0">
              <a:spcBef>
                <a:spcPts val="1200"/>
              </a:spcBef>
              <a:spcAft>
                <a:spcPts val="0"/>
              </a:spcAft>
              <a:buNone/>
            </a:pPr>
            <a:r>
              <a:rPr lang="en"/>
              <a:t>Haddie Meyer - TL4</a:t>
            </a:r>
            <a:endParaRPr/>
          </a:p>
          <a:p>
            <a:pPr marL="0" lvl="0" indent="0" algn="l" rtl="0">
              <a:spcBef>
                <a:spcPts val="1200"/>
              </a:spcBef>
              <a:spcAft>
                <a:spcPts val="0"/>
              </a:spcAft>
              <a:buNone/>
            </a:pPr>
            <a:r>
              <a:rPr lang="en"/>
              <a:t>Miles Kison - TL5</a:t>
            </a:r>
            <a:endParaRPr/>
          </a:p>
          <a:p>
            <a:pPr marL="0" lvl="0" indent="0" algn="l" rtl="0">
              <a:spcBef>
                <a:spcPts val="1200"/>
              </a:spcBef>
              <a:spcAft>
                <a:spcPts val="0"/>
              </a:spcAft>
              <a:buNone/>
            </a:pPr>
            <a:r>
              <a:rPr lang="en"/>
              <a:t>Torry Chmelik - TL6</a:t>
            </a:r>
            <a:endParaRPr/>
          </a:p>
          <a:p>
            <a:pPr marL="0" lvl="0" indent="0" algn="l" rtl="0">
              <a:spcBef>
                <a:spcPts val="1200"/>
              </a:spcBef>
              <a:spcAft>
                <a:spcPts val="1200"/>
              </a:spcAft>
              <a:buNone/>
            </a:pPr>
            <a:r>
              <a:rPr lang="en"/>
              <a:t>Andersen Westphal - TL1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Case</a:t>
            </a:r>
            <a:endParaRPr/>
          </a:p>
        </p:txBody>
      </p:sp>
      <p:sp>
        <p:nvSpPr>
          <p:cNvPr id="399" name="Google Shape;399;p42"/>
          <p:cNvSpPr txBox="1"/>
          <p:nvPr/>
        </p:nvSpPr>
        <p:spPr>
          <a:xfrm>
            <a:off x="7230150" y="4512200"/>
            <a:ext cx="1814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Andersen Westphal</a:t>
            </a:r>
            <a:endParaRPr sz="1300">
              <a:solidFill>
                <a:schemeClr val="lt1"/>
              </a:solidFill>
              <a:latin typeface="Lato"/>
              <a:ea typeface="Lato"/>
              <a:cs typeface="Lato"/>
              <a:sym typeface="Lato"/>
            </a:endParaRPr>
          </a:p>
        </p:txBody>
      </p:sp>
      <p:pic>
        <p:nvPicPr>
          <p:cNvPr id="400" name="Google Shape;400;p42"/>
          <p:cNvPicPr preferRelativeResize="0"/>
          <p:nvPr/>
        </p:nvPicPr>
        <p:blipFill>
          <a:blip r:embed="rId3">
            <a:alphaModFix/>
          </a:blip>
          <a:stretch>
            <a:fillRect/>
          </a:stretch>
        </p:blipFill>
        <p:spPr>
          <a:xfrm>
            <a:off x="2261149" y="1092700"/>
            <a:ext cx="4701926" cy="36527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Class Diagrams</a:t>
            </a:r>
            <a:endParaRPr/>
          </a:p>
        </p:txBody>
      </p:sp>
      <p:sp>
        <p:nvSpPr>
          <p:cNvPr id="406" name="Google Shape;406;p43"/>
          <p:cNvSpPr txBox="1"/>
          <p:nvPr/>
        </p:nvSpPr>
        <p:spPr>
          <a:xfrm>
            <a:off x="7230150" y="4512200"/>
            <a:ext cx="1814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Andersen Westphal</a:t>
            </a:r>
            <a:endParaRPr sz="1300" dirty="0">
              <a:solidFill>
                <a:schemeClr val="lt1"/>
              </a:solidFill>
              <a:latin typeface="Lato"/>
              <a:ea typeface="Lato"/>
              <a:cs typeface="Lato"/>
              <a:sym typeface="Lato"/>
            </a:endParaRPr>
          </a:p>
        </p:txBody>
      </p:sp>
      <p:pic>
        <p:nvPicPr>
          <p:cNvPr id="407" name="Google Shape;407;p43"/>
          <p:cNvPicPr preferRelativeResize="0"/>
          <p:nvPr/>
        </p:nvPicPr>
        <p:blipFill>
          <a:blip r:embed="rId3">
            <a:alphaModFix/>
          </a:blip>
          <a:stretch>
            <a:fillRect/>
          </a:stretch>
        </p:blipFill>
        <p:spPr>
          <a:xfrm>
            <a:off x="2514600" y="1079825"/>
            <a:ext cx="4114800" cy="3295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Haddie Meyer - Collectibles</a:t>
            </a:r>
            <a:endParaRPr/>
          </a:p>
        </p:txBody>
      </p:sp>
      <p:sp>
        <p:nvSpPr>
          <p:cNvPr id="413" name="Google Shape;413;p4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Items</a:t>
            </a:r>
            <a:endParaRPr/>
          </a:p>
          <a:p>
            <a:pPr marL="914400" lvl="1" indent="-298450" algn="l" rtl="0">
              <a:spcBef>
                <a:spcPts val="0"/>
              </a:spcBef>
              <a:spcAft>
                <a:spcPts val="0"/>
              </a:spcAft>
              <a:buSzPts val="1100"/>
              <a:buChar char="○"/>
            </a:pPr>
            <a:r>
              <a:rPr lang="en"/>
              <a:t>Health potions</a:t>
            </a:r>
            <a:endParaRPr/>
          </a:p>
          <a:p>
            <a:pPr marL="914400" lvl="1" indent="-298450" algn="l" rtl="0">
              <a:spcBef>
                <a:spcPts val="0"/>
              </a:spcBef>
              <a:spcAft>
                <a:spcPts val="0"/>
              </a:spcAft>
              <a:buSzPts val="1100"/>
              <a:buChar char="○"/>
            </a:pPr>
            <a:r>
              <a:rPr lang="en"/>
              <a:t>Weapons</a:t>
            </a:r>
            <a:endParaRPr/>
          </a:p>
          <a:p>
            <a:pPr marL="914400" lvl="1" indent="-298450" algn="l" rtl="0">
              <a:spcBef>
                <a:spcPts val="0"/>
              </a:spcBef>
              <a:spcAft>
                <a:spcPts val="0"/>
              </a:spcAft>
              <a:buSzPts val="1100"/>
              <a:buChar char="○"/>
            </a:pPr>
            <a:r>
              <a:rPr lang="en"/>
              <a:t>“Dough”</a:t>
            </a:r>
            <a:endParaRPr/>
          </a:p>
          <a:p>
            <a:pPr marL="457200" lvl="0" indent="-311150" algn="l" rtl="0">
              <a:spcBef>
                <a:spcPts val="0"/>
              </a:spcBef>
              <a:spcAft>
                <a:spcPts val="0"/>
              </a:spcAft>
              <a:buSzPts val="1300"/>
              <a:buChar char="●"/>
            </a:pPr>
            <a:r>
              <a:rPr lang="en"/>
              <a:t>Enemy Drop Mechanics</a:t>
            </a:r>
            <a:endParaRPr/>
          </a:p>
          <a:p>
            <a:pPr marL="914400" lvl="1" indent="-298450" algn="l" rtl="0">
              <a:spcBef>
                <a:spcPts val="0"/>
              </a:spcBef>
              <a:spcAft>
                <a:spcPts val="0"/>
              </a:spcAft>
              <a:buSzPts val="1100"/>
              <a:buChar char="○"/>
            </a:pPr>
            <a:r>
              <a:rPr lang="en"/>
              <a:t>Item types and rarity based on enemy type and player level</a:t>
            </a:r>
            <a:endParaRPr/>
          </a:p>
          <a:p>
            <a:pPr marL="457200" lvl="0" indent="-311150" algn="l" rtl="0">
              <a:spcBef>
                <a:spcPts val="0"/>
              </a:spcBef>
              <a:spcAft>
                <a:spcPts val="0"/>
              </a:spcAft>
              <a:buSzPts val="1300"/>
              <a:buChar char="●"/>
            </a:pPr>
            <a:r>
              <a:rPr lang="en"/>
              <a:t>Inventory Checks</a:t>
            </a:r>
            <a:endParaRPr/>
          </a:p>
          <a:p>
            <a:pPr marL="914400" lvl="1" indent="-298450" algn="l" rtl="0">
              <a:spcBef>
                <a:spcPts val="0"/>
              </a:spcBef>
              <a:spcAft>
                <a:spcPts val="0"/>
              </a:spcAft>
              <a:buSzPts val="1100"/>
              <a:buChar char="○"/>
            </a:pPr>
            <a:r>
              <a:rPr lang="en"/>
              <a:t>Inventory too full -&gt; item still exists in world</a:t>
            </a:r>
            <a:endParaRPr/>
          </a:p>
          <a:p>
            <a:pPr marL="457200" lvl="0" indent="-311150" algn="l" rtl="0">
              <a:spcBef>
                <a:spcPts val="0"/>
              </a:spcBef>
              <a:spcAft>
                <a:spcPts val="0"/>
              </a:spcAft>
              <a:buSzPts val="1300"/>
              <a:buChar char="●"/>
            </a:pPr>
            <a:r>
              <a:rPr lang="en"/>
              <a:t>Medium Priority</a:t>
            </a:r>
            <a:endParaRPr/>
          </a:p>
          <a:p>
            <a:pPr marL="457200" lvl="0" indent="-311150" algn="l" rtl="0">
              <a:spcBef>
                <a:spcPts val="0"/>
              </a:spcBef>
              <a:spcAft>
                <a:spcPts val="0"/>
              </a:spcAft>
              <a:buSzPts val="1300"/>
              <a:buChar char="●"/>
            </a:pPr>
            <a:r>
              <a:rPr lang="en"/>
              <a:t>Average Complexity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Class Diagram </a:t>
            </a:r>
            <a:endParaRPr/>
          </a:p>
        </p:txBody>
      </p:sp>
      <p:sp>
        <p:nvSpPr>
          <p:cNvPr id="419" name="Google Shape;419;p45"/>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Haddie Meyer</a:t>
            </a:r>
            <a:endParaRPr sz="1300">
              <a:solidFill>
                <a:schemeClr val="lt1"/>
              </a:solidFill>
              <a:latin typeface="Lato"/>
              <a:ea typeface="Lato"/>
              <a:cs typeface="Lato"/>
              <a:sym typeface="Lato"/>
            </a:endParaRPr>
          </a:p>
        </p:txBody>
      </p:sp>
      <p:pic>
        <p:nvPicPr>
          <p:cNvPr id="420" name="Google Shape;420;p45" title="Screenshot 2025-09-24 194423.png"/>
          <p:cNvPicPr preferRelativeResize="0"/>
          <p:nvPr/>
        </p:nvPicPr>
        <p:blipFill>
          <a:blip r:embed="rId3">
            <a:alphaModFix/>
          </a:blip>
          <a:stretch>
            <a:fillRect/>
          </a:stretch>
        </p:blipFill>
        <p:spPr>
          <a:xfrm>
            <a:off x="1297499" y="1129424"/>
            <a:ext cx="5418875" cy="3573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Use Cases</a:t>
            </a:r>
            <a:endParaRPr/>
          </a:p>
        </p:txBody>
      </p:sp>
      <p:sp>
        <p:nvSpPr>
          <p:cNvPr id="427" name="Google Shape;427;p46"/>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dirty="0">
                <a:solidFill>
                  <a:schemeClr val="lt1"/>
                </a:solidFill>
                <a:latin typeface="Lato"/>
                <a:ea typeface="Lato"/>
                <a:cs typeface="Lato"/>
                <a:sym typeface="Lato"/>
              </a:rPr>
              <a:t>Haddie Meyer</a:t>
            </a:r>
            <a:endParaRPr sz="1300" dirty="0">
              <a:solidFill>
                <a:schemeClr val="lt1"/>
              </a:solidFill>
              <a:latin typeface="Lato"/>
              <a:ea typeface="Lato"/>
              <a:cs typeface="Lato"/>
              <a:sym typeface="Lato"/>
            </a:endParaRPr>
          </a:p>
        </p:txBody>
      </p:sp>
      <p:pic>
        <p:nvPicPr>
          <p:cNvPr id="428" name="Google Shape;428;p46" title="Screenshot 2025-09-19 223817.png"/>
          <p:cNvPicPr preferRelativeResize="0"/>
          <p:nvPr/>
        </p:nvPicPr>
        <p:blipFill>
          <a:blip r:embed="rId3">
            <a:alphaModFix/>
          </a:blip>
          <a:stretch>
            <a:fillRect/>
          </a:stretch>
        </p:blipFill>
        <p:spPr>
          <a:xfrm>
            <a:off x="5061018" y="264223"/>
            <a:ext cx="3827555" cy="2742950"/>
          </a:xfrm>
          <a:prstGeom prst="rect">
            <a:avLst/>
          </a:prstGeom>
          <a:noFill/>
          <a:ln>
            <a:noFill/>
          </a:ln>
        </p:spPr>
      </p:pic>
      <p:pic>
        <p:nvPicPr>
          <p:cNvPr id="429" name="Google Shape;429;p46" title="Screenshot 2025-09-19 224800.png"/>
          <p:cNvPicPr preferRelativeResize="0"/>
          <p:nvPr/>
        </p:nvPicPr>
        <p:blipFill>
          <a:blip r:embed="rId4">
            <a:alphaModFix/>
          </a:blip>
          <a:stretch>
            <a:fillRect/>
          </a:stretch>
        </p:blipFill>
        <p:spPr>
          <a:xfrm>
            <a:off x="228975" y="2443500"/>
            <a:ext cx="5548650" cy="2257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Torry Chmelik (Team Lead 6) </a:t>
            </a:r>
            <a:endParaRPr/>
          </a:p>
        </p:txBody>
      </p:sp>
      <p:sp>
        <p:nvSpPr>
          <p:cNvPr id="435" name="Google Shape;435;p47"/>
          <p:cNvSpPr txBox="1">
            <a:spLocks noGrp="1"/>
          </p:cNvSpPr>
          <p:nvPr>
            <p:ph type="body" idx="1"/>
          </p:nvPr>
        </p:nvSpPr>
        <p:spPr>
          <a:xfrm>
            <a:off x="1297500" y="1567550"/>
            <a:ext cx="2544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u="sng"/>
              <a:t>In Charge Of:</a:t>
            </a:r>
            <a:endParaRPr sz="2100" u="sng"/>
          </a:p>
          <a:p>
            <a:pPr marL="457200" lvl="0" indent="-361950" algn="l" rtl="0">
              <a:spcBef>
                <a:spcPts val="1200"/>
              </a:spcBef>
              <a:spcAft>
                <a:spcPts val="0"/>
              </a:spcAft>
              <a:buSzPts val="2100"/>
              <a:buChar char="-"/>
            </a:pPr>
            <a:r>
              <a:rPr lang="en" sz="2100"/>
              <a:t>Player HUD</a:t>
            </a:r>
            <a:endParaRPr sz="2100"/>
          </a:p>
          <a:p>
            <a:pPr marL="457200" lvl="0" indent="-361950" algn="l" rtl="0">
              <a:spcBef>
                <a:spcPts val="0"/>
              </a:spcBef>
              <a:spcAft>
                <a:spcPts val="0"/>
              </a:spcAft>
              <a:buSzPts val="2100"/>
              <a:buChar char="-"/>
            </a:pPr>
            <a:r>
              <a:rPr lang="en" sz="2100"/>
              <a:t>Main Menu</a:t>
            </a:r>
            <a:endParaRPr sz="2100"/>
          </a:p>
          <a:p>
            <a:pPr marL="457200" lvl="0" indent="0" algn="l" rtl="0">
              <a:spcBef>
                <a:spcPts val="1200"/>
              </a:spcBef>
              <a:spcAft>
                <a:spcPts val="1200"/>
              </a:spcAft>
              <a:buNone/>
            </a:pPr>
            <a:endParaRPr sz="2100"/>
          </a:p>
        </p:txBody>
      </p:sp>
      <p:sp>
        <p:nvSpPr>
          <p:cNvPr id="436" name="Google Shape;436;p47"/>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sp>
        <p:nvSpPr>
          <p:cNvPr id="437" name="Google Shape;437;p47"/>
          <p:cNvSpPr txBox="1">
            <a:spLocks noGrp="1"/>
          </p:cNvSpPr>
          <p:nvPr>
            <p:ph type="body" idx="1"/>
          </p:nvPr>
        </p:nvSpPr>
        <p:spPr>
          <a:xfrm>
            <a:off x="4726250" y="1567550"/>
            <a:ext cx="3977700" cy="3228300"/>
          </a:xfrm>
          <a:prstGeom prst="rect">
            <a:avLst/>
          </a:prstGeom>
        </p:spPr>
        <p:txBody>
          <a:bodyPr spcFirstLastPara="1" wrap="square" lIns="91425" tIns="91425" rIns="91425" bIns="91425" anchor="t" anchorCtr="0">
            <a:normAutofit fontScale="40000" lnSpcReduction="20000"/>
          </a:bodyPr>
          <a:lstStyle/>
          <a:p>
            <a:pPr marL="457200" lvl="0" indent="0" algn="l" rtl="0">
              <a:spcBef>
                <a:spcPts val="0"/>
              </a:spcBef>
              <a:spcAft>
                <a:spcPts val="0"/>
              </a:spcAft>
              <a:buNone/>
            </a:pPr>
            <a:r>
              <a:rPr lang="en" sz="5350" u="sng"/>
              <a:t>Priority:</a:t>
            </a:r>
            <a:endParaRPr sz="5350" u="sng"/>
          </a:p>
          <a:p>
            <a:pPr marL="457200" lvl="0" indent="-305657" algn="l" rtl="0">
              <a:spcBef>
                <a:spcPts val="1200"/>
              </a:spcBef>
              <a:spcAft>
                <a:spcPts val="0"/>
              </a:spcAft>
              <a:buSzPct val="100000"/>
              <a:buChar char="-"/>
            </a:pPr>
            <a:r>
              <a:rPr lang="en" sz="3033"/>
              <a:t>Main Menu is a Medium to High Priority because it is needed in order to navigate the games levels and give the player the ability to enter in and out of Gameplay</a:t>
            </a:r>
            <a:endParaRPr sz="3033"/>
          </a:p>
          <a:p>
            <a:pPr marL="914400" lvl="0" indent="0" algn="l" rtl="0">
              <a:spcBef>
                <a:spcPts val="1200"/>
              </a:spcBef>
              <a:spcAft>
                <a:spcPts val="0"/>
              </a:spcAft>
              <a:buNone/>
            </a:pPr>
            <a:endParaRPr sz="1200"/>
          </a:p>
          <a:p>
            <a:pPr marL="457200" lvl="0" indent="-300850" algn="l" rtl="0">
              <a:spcBef>
                <a:spcPts val="1200"/>
              </a:spcBef>
              <a:spcAft>
                <a:spcPts val="0"/>
              </a:spcAft>
              <a:buSzPct val="100000"/>
              <a:buChar char="-"/>
            </a:pPr>
            <a:r>
              <a:rPr lang="en" sz="2844"/>
              <a:t>Player HUD is Low to Medium Priority because it serves as a way to inform the player about their current status/situation in game</a:t>
            </a:r>
            <a:endParaRPr sz="2844"/>
          </a:p>
          <a:p>
            <a:pPr marL="457200" lvl="0" indent="0" algn="l" rtl="0">
              <a:spcBef>
                <a:spcPts val="1200"/>
              </a:spcBef>
              <a:spcAft>
                <a:spcPts val="0"/>
              </a:spcAft>
              <a:buNone/>
            </a:pPr>
            <a:endParaRPr sz="2100" u="sng"/>
          </a:p>
          <a:p>
            <a:pPr marL="457200" lvl="0" indent="0" algn="l" rtl="0">
              <a:spcBef>
                <a:spcPts val="1200"/>
              </a:spcBef>
              <a:spcAft>
                <a:spcPts val="1200"/>
              </a:spcAft>
              <a:buNone/>
            </a:pPr>
            <a:endParaRPr sz="2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Player HUD (Heads Up Display)</a:t>
            </a:r>
            <a:endParaRPr/>
          </a:p>
        </p:txBody>
      </p:sp>
      <p:sp>
        <p:nvSpPr>
          <p:cNvPr id="443" name="Google Shape;443;p48"/>
          <p:cNvSpPr txBox="1">
            <a:spLocks noGrp="1"/>
          </p:cNvSpPr>
          <p:nvPr>
            <p:ph type="body" idx="1"/>
          </p:nvPr>
        </p:nvSpPr>
        <p:spPr>
          <a:xfrm>
            <a:off x="718675" y="1496075"/>
            <a:ext cx="1796700" cy="3016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1200"/>
              </a:spcAft>
              <a:buNone/>
            </a:pPr>
            <a:r>
              <a:rPr lang="en"/>
              <a:t>A player’s HUD provides on-screen information such as health, ammo, objectives, and status so the player can quickly understand their situation and make decisions without leaving the game world.</a:t>
            </a:r>
            <a:endParaRPr>
              <a:latin typeface="JetBrains Mono"/>
              <a:ea typeface="JetBrains Mono"/>
              <a:cs typeface="JetBrains Mono"/>
              <a:sym typeface="JetBrains Mono"/>
            </a:endParaRPr>
          </a:p>
        </p:txBody>
      </p:sp>
      <p:sp>
        <p:nvSpPr>
          <p:cNvPr id="444" name="Google Shape;444;p48"/>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45" name="Google Shape;445;p48" title="download.jpg"/>
          <p:cNvPicPr preferRelativeResize="0"/>
          <p:nvPr/>
        </p:nvPicPr>
        <p:blipFill>
          <a:blip r:embed="rId3">
            <a:alphaModFix/>
          </a:blip>
          <a:stretch>
            <a:fillRect/>
          </a:stretch>
        </p:blipFill>
        <p:spPr>
          <a:xfrm>
            <a:off x="2709525" y="1496077"/>
            <a:ext cx="5885225" cy="3016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Role of Our HUD </a:t>
            </a:r>
            <a:endParaRPr sz="3200"/>
          </a:p>
        </p:txBody>
      </p:sp>
      <p:sp>
        <p:nvSpPr>
          <p:cNvPr id="451" name="Google Shape;451;p49"/>
          <p:cNvSpPr txBox="1">
            <a:spLocks noGrp="1"/>
          </p:cNvSpPr>
          <p:nvPr>
            <p:ph type="body" idx="1"/>
          </p:nvPr>
        </p:nvSpPr>
        <p:spPr>
          <a:xfrm>
            <a:off x="718675" y="1496075"/>
            <a:ext cx="4192200" cy="30162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SzPts val="2200"/>
              <a:buFont typeface="JetBrains Mono"/>
              <a:buChar char="●"/>
            </a:pPr>
            <a:r>
              <a:rPr lang="en" sz="2200"/>
              <a:t>Display Health</a:t>
            </a:r>
            <a:endParaRPr sz="2200"/>
          </a:p>
          <a:p>
            <a:pPr marL="457200" lvl="0" indent="-368300" algn="l" rtl="0">
              <a:spcBef>
                <a:spcPts val="0"/>
              </a:spcBef>
              <a:spcAft>
                <a:spcPts val="0"/>
              </a:spcAft>
              <a:buSzPts val="2200"/>
              <a:buChar char="●"/>
            </a:pPr>
            <a:r>
              <a:rPr lang="en" sz="2200"/>
              <a:t>Display Money Count</a:t>
            </a:r>
            <a:endParaRPr sz="2200"/>
          </a:p>
          <a:p>
            <a:pPr marL="457200" lvl="0" indent="-368300" algn="l" rtl="0">
              <a:spcBef>
                <a:spcPts val="0"/>
              </a:spcBef>
              <a:spcAft>
                <a:spcPts val="0"/>
              </a:spcAft>
              <a:buSzPts val="2200"/>
              <a:buChar char="●"/>
            </a:pPr>
            <a:r>
              <a:rPr lang="en" sz="2200"/>
              <a:t>Display Ability and Ability Cooldowns</a:t>
            </a:r>
            <a:endParaRPr sz="2200"/>
          </a:p>
          <a:p>
            <a:pPr marL="457200" lvl="0" indent="0" algn="l" rtl="0">
              <a:spcBef>
                <a:spcPts val="1200"/>
              </a:spcBef>
              <a:spcAft>
                <a:spcPts val="0"/>
              </a:spcAft>
              <a:buNone/>
            </a:pPr>
            <a:endParaRPr sz="2200"/>
          </a:p>
          <a:p>
            <a:pPr marL="457200" lvl="0" indent="-368300" algn="l" rtl="0">
              <a:spcBef>
                <a:spcPts val="1200"/>
              </a:spcBef>
              <a:spcAft>
                <a:spcPts val="0"/>
              </a:spcAft>
              <a:buSzPts val="2200"/>
              <a:buChar char="-"/>
            </a:pPr>
            <a:r>
              <a:rPr lang="en" sz="2200"/>
              <a:t>Overall Complexity (4/10) </a:t>
            </a:r>
            <a:endParaRPr sz="2200"/>
          </a:p>
        </p:txBody>
      </p:sp>
      <p:sp>
        <p:nvSpPr>
          <p:cNvPr id="452" name="Google Shape;452;p49"/>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53" name="Google Shape;453;p49" title="images.jpg"/>
          <p:cNvPicPr preferRelativeResize="0"/>
          <p:nvPr/>
        </p:nvPicPr>
        <p:blipFill>
          <a:blip r:embed="rId3">
            <a:alphaModFix/>
          </a:blip>
          <a:stretch>
            <a:fillRect/>
          </a:stretch>
        </p:blipFill>
        <p:spPr>
          <a:xfrm>
            <a:off x="5251525" y="1083175"/>
            <a:ext cx="3084875" cy="1033725"/>
          </a:xfrm>
          <a:prstGeom prst="rect">
            <a:avLst/>
          </a:prstGeom>
          <a:noFill/>
          <a:ln>
            <a:noFill/>
          </a:ln>
        </p:spPr>
      </p:pic>
      <p:pic>
        <p:nvPicPr>
          <p:cNvPr id="454" name="Google Shape;454;p49" title="Screenshot 2025-09-24 174307.png"/>
          <p:cNvPicPr preferRelativeResize="0"/>
          <p:nvPr/>
        </p:nvPicPr>
        <p:blipFill>
          <a:blip r:embed="rId4">
            <a:alphaModFix/>
          </a:blip>
          <a:stretch>
            <a:fillRect/>
          </a:stretch>
        </p:blipFill>
        <p:spPr>
          <a:xfrm>
            <a:off x="5251525" y="2331963"/>
            <a:ext cx="3084875" cy="1156125"/>
          </a:xfrm>
          <a:prstGeom prst="rect">
            <a:avLst/>
          </a:prstGeom>
          <a:noFill/>
          <a:ln>
            <a:noFill/>
          </a:ln>
        </p:spPr>
      </p:pic>
      <p:pic>
        <p:nvPicPr>
          <p:cNvPr id="455" name="Google Shape;455;p49" title="1217767.png"/>
          <p:cNvPicPr preferRelativeResize="0"/>
          <p:nvPr/>
        </p:nvPicPr>
        <p:blipFill>
          <a:blip r:embed="rId5">
            <a:alphaModFix/>
          </a:blip>
          <a:stretch>
            <a:fillRect/>
          </a:stretch>
        </p:blipFill>
        <p:spPr>
          <a:xfrm>
            <a:off x="5251525" y="3703175"/>
            <a:ext cx="3084875" cy="92204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HUD Use Cases </a:t>
            </a:r>
            <a:endParaRPr sz="3200"/>
          </a:p>
        </p:txBody>
      </p:sp>
      <p:sp>
        <p:nvSpPr>
          <p:cNvPr id="461" name="Google Shape;461;p50"/>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62" name="Google Shape;462;p50" title="Screenshot 2025-09-24 191207.png"/>
          <p:cNvPicPr preferRelativeResize="0"/>
          <p:nvPr/>
        </p:nvPicPr>
        <p:blipFill>
          <a:blip r:embed="rId3">
            <a:alphaModFix/>
          </a:blip>
          <a:stretch>
            <a:fillRect/>
          </a:stretch>
        </p:blipFill>
        <p:spPr>
          <a:xfrm>
            <a:off x="1768600" y="1307850"/>
            <a:ext cx="5893481" cy="3530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MAIN MENU</a:t>
            </a:r>
            <a:endParaRPr/>
          </a:p>
        </p:txBody>
      </p:sp>
      <p:sp>
        <p:nvSpPr>
          <p:cNvPr id="468" name="Google Shape;468;p51"/>
          <p:cNvSpPr txBox="1">
            <a:spLocks noGrp="1"/>
          </p:cNvSpPr>
          <p:nvPr>
            <p:ph type="body" idx="1"/>
          </p:nvPr>
        </p:nvSpPr>
        <p:spPr>
          <a:xfrm>
            <a:off x="718675" y="1496075"/>
            <a:ext cx="1796700" cy="3016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The main menu serves as the central hub of a game, it allows players to begin playing, continue from saves, adjust settings, and access additional features before entering the gameplay</a:t>
            </a:r>
            <a:endParaRPr>
              <a:latin typeface="JetBrains Mono"/>
              <a:ea typeface="JetBrains Mono"/>
              <a:cs typeface="JetBrains Mono"/>
              <a:sym typeface="JetBrains Mono"/>
            </a:endParaRPr>
          </a:p>
        </p:txBody>
      </p:sp>
      <p:sp>
        <p:nvSpPr>
          <p:cNvPr id="469" name="Google Shape;469;p51"/>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70" name="Google Shape;470;p51" title="hac_ss_btw_menu_dlc.jpg"/>
          <p:cNvPicPr preferRelativeResize="0"/>
          <p:nvPr/>
        </p:nvPicPr>
        <p:blipFill>
          <a:blip r:embed="rId3">
            <a:alphaModFix/>
          </a:blip>
          <a:stretch>
            <a:fillRect/>
          </a:stretch>
        </p:blipFill>
        <p:spPr>
          <a:xfrm>
            <a:off x="3181650" y="1554400"/>
            <a:ext cx="5154755" cy="2899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1</a:t>
            </a:r>
            <a:endParaRPr/>
          </a:p>
        </p:txBody>
      </p:sp>
      <p:pic>
        <p:nvPicPr>
          <p:cNvPr id="154" name="Google Shape;154;p16"/>
          <p:cNvPicPr preferRelativeResize="0"/>
          <p:nvPr/>
        </p:nvPicPr>
        <p:blipFill>
          <a:blip r:embed="rId3">
            <a:alphaModFix/>
          </a:blip>
          <a:stretch>
            <a:fillRect/>
          </a:stretch>
        </p:blipFill>
        <p:spPr>
          <a:xfrm>
            <a:off x="214175" y="928475"/>
            <a:ext cx="3550854" cy="3530849"/>
          </a:xfrm>
          <a:prstGeom prst="rect">
            <a:avLst/>
          </a:prstGeom>
          <a:noFill/>
          <a:ln>
            <a:noFill/>
          </a:ln>
        </p:spPr>
      </p:pic>
      <p:sp>
        <p:nvSpPr>
          <p:cNvPr id="155" name="Google Shape;155;p16"/>
          <p:cNvSpPr txBox="1"/>
          <p:nvPr/>
        </p:nvSpPr>
        <p:spPr>
          <a:xfrm>
            <a:off x="3908375" y="928475"/>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 </a:t>
            </a:r>
            <a:r>
              <a:rPr lang="en" sz="1300">
                <a:solidFill>
                  <a:schemeClr val="lt1"/>
                </a:solidFill>
                <a:latin typeface="JetBrains Mono"/>
                <a:ea typeface="JetBrains Mono"/>
                <a:cs typeface="JetBrains Mono"/>
                <a:sym typeface="JetBrains Mono"/>
              </a:rPr>
              <a:t>You wake to Jared eating your sandwich that you had made the day pior after being exiled from Sublandia.</a:t>
            </a:r>
            <a:endParaRPr sz="1300">
              <a:solidFill>
                <a:schemeClr val="lt1"/>
              </a:solidFill>
              <a:latin typeface="JetBrains Mono"/>
              <a:ea typeface="JetBrains Mono"/>
              <a:cs typeface="JetBrains Mono"/>
              <a:sym typeface="JetBrains Mono"/>
            </a:endParaRPr>
          </a:p>
        </p:txBody>
      </p:sp>
      <p:sp>
        <p:nvSpPr>
          <p:cNvPr id="156" name="Google Shape;156;p16"/>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 </a:t>
            </a:r>
            <a:r>
              <a:rPr lang="en" sz="1300">
                <a:solidFill>
                  <a:schemeClr val="lt1"/>
                </a:solidFill>
                <a:latin typeface="JetBrains Mono"/>
                <a:ea typeface="JetBrains Mono"/>
                <a:cs typeface="JetBrains Mono"/>
                <a:sym typeface="JetBrains Mono"/>
              </a:rPr>
              <a:t>You are a unnamed exiled that is trying to start a new.</a:t>
            </a:r>
            <a:endParaRPr sz="1300">
              <a:solidFill>
                <a:schemeClr val="lt1"/>
              </a:solidFill>
              <a:latin typeface="JetBrains Mono"/>
              <a:ea typeface="JetBrains Mono"/>
              <a:cs typeface="JetBrains Mono"/>
              <a:sym typeface="JetBrains Mono"/>
            </a:endParaRPr>
          </a:p>
        </p:txBody>
      </p:sp>
      <p:sp>
        <p:nvSpPr>
          <p:cNvPr id="157" name="Google Shape;157;p16"/>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Player calls out for his sandwich but it is too late</a:t>
            </a:r>
            <a:endParaRPr sz="1300">
              <a:solidFill>
                <a:schemeClr val="lt1"/>
              </a:solidFill>
              <a:latin typeface="JetBrains Mono"/>
              <a:ea typeface="JetBrains Mono"/>
              <a:cs typeface="JetBrains Mono"/>
              <a:sym typeface="JetBrains Mono"/>
            </a:endParaRPr>
          </a:p>
        </p:txBody>
      </p:sp>
      <p:sp>
        <p:nvSpPr>
          <p:cNvPr id="3" name="Google Shape;510;p57">
            <a:extLst>
              <a:ext uri="{FF2B5EF4-FFF2-40B4-BE49-F238E27FC236}">
                <a16:creationId xmlns:a16="http://schemas.microsoft.com/office/drawing/2014/main" id="{AC536192-6B64-F5BA-507B-B74AFB19DE72}"/>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Role of Our Main Menu</a:t>
            </a:r>
            <a:endParaRPr sz="3200"/>
          </a:p>
        </p:txBody>
      </p:sp>
      <p:sp>
        <p:nvSpPr>
          <p:cNvPr id="476" name="Google Shape;476;p52"/>
          <p:cNvSpPr txBox="1">
            <a:spLocks noGrp="1"/>
          </p:cNvSpPr>
          <p:nvPr>
            <p:ph type="body" idx="1"/>
          </p:nvPr>
        </p:nvSpPr>
        <p:spPr>
          <a:xfrm>
            <a:off x="726913" y="1447847"/>
            <a:ext cx="4192200" cy="3016200"/>
          </a:xfrm>
          <a:prstGeom prst="rect">
            <a:avLst/>
          </a:prstGeom>
        </p:spPr>
        <p:txBody>
          <a:bodyPr spcFirstLastPara="1" wrap="square" lIns="91425" tIns="91425" rIns="91425" bIns="91425" anchor="t" anchorCtr="0">
            <a:normAutofit fontScale="77500" lnSpcReduction="20000"/>
          </a:bodyPr>
          <a:lstStyle/>
          <a:p>
            <a:pPr marL="457200" lvl="0" indent="-336867" algn="l" rtl="0">
              <a:spcBef>
                <a:spcPts val="0"/>
              </a:spcBef>
              <a:spcAft>
                <a:spcPts val="0"/>
              </a:spcAft>
              <a:buSzPct val="100000"/>
              <a:buFont typeface="JetBrains Mono"/>
              <a:buChar char="●"/>
            </a:pPr>
            <a:r>
              <a:rPr lang="en" sz="2200" dirty="0"/>
              <a:t>Allow the player to start the gameplay when ready </a:t>
            </a:r>
            <a:endParaRPr sz="2200" dirty="0"/>
          </a:p>
          <a:p>
            <a:pPr marL="457200" lvl="0" indent="-336867" algn="l" rtl="0">
              <a:spcBef>
                <a:spcPts val="0"/>
              </a:spcBef>
              <a:spcAft>
                <a:spcPts val="0"/>
              </a:spcAft>
              <a:buSzPct val="100000"/>
              <a:buChar char="●"/>
            </a:pPr>
            <a:r>
              <a:rPr lang="en" sz="2200" dirty="0"/>
              <a:t>Allow the player to exit the program whenever  </a:t>
            </a:r>
            <a:endParaRPr sz="2200" dirty="0"/>
          </a:p>
          <a:p>
            <a:pPr marL="457200" lvl="0" indent="-336867" algn="l" rtl="0">
              <a:spcBef>
                <a:spcPts val="0"/>
              </a:spcBef>
              <a:spcAft>
                <a:spcPts val="0"/>
              </a:spcAft>
              <a:buSzPct val="100000"/>
              <a:buChar char="●"/>
            </a:pPr>
            <a:r>
              <a:rPr lang="en" sz="2200" dirty="0"/>
              <a:t>Allow the player to access information on how to play</a:t>
            </a:r>
            <a:endParaRPr sz="2200" dirty="0"/>
          </a:p>
          <a:p>
            <a:pPr marL="0" lvl="0" indent="0" algn="l" rtl="0">
              <a:spcBef>
                <a:spcPts val="1200"/>
              </a:spcBef>
              <a:spcAft>
                <a:spcPts val="0"/>
              </a:spcAft>
              <a:buNone/>
            </a:pPr>
            <a:endParaRPr sz="2200" dirty="0"/>
          </a:p>
          <a:p>
            <a:pPr marL="457200" lvl="0" indent="-336867" algn="l" rtl="0">
              <a:spcBef>
                <a:spcPts val="1200"/>
              </a:spcBef>
              <a:spcAft>
                <a:spcPts val="0"/>
              </a:spcAft>
              <a:buSzPct val="100000"/>
              <a:buChar char="-"/>
            </a:pPr>
            <a:r>
              <a:rPr lang="en" sz="2200" dirty="0"/>
              <a:t>Overall Complexity 2.5/10</a:t>
            </a:r>
            <a:endParaRPr sz="2200" dirty="0"/>
          </a:p>
        </p:txBody>
      </p:sp>
      <p:sp>
        <p:nvSpPr>
          <p:cNvPr id="477" name="Google Shape;477;p52"/>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78" name="Google Shape;478;p52" title="rovivo-design-gameui.jpg"/>
          <p:cNvPicPr preferRelativeResize="0"/>
          <p:nvPr/>
        </p:nvPicPr>
        <p:blipFill>
          <a:blip r:embed="rId3">
            <a:alphaModFix/>
          </a:blip>
          <a:stretch>
            <a:fillRect/>
          </a:stretch>
        </p:blipFill>
        <p:spPr>
          <a:xfrm>
            <a:off x="5322000" y="1121975"/>
            <a:ext cx="3513398" cy="33028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Menu Use Cases  </a:t>
            </a:r>
            <a:endParaRPr sz="3200"/>
          </a:p>
        </p:txBody>
      </p:sp>
      <p:sp>
        <p:nvSpPr>
          <p:cNvPr id="484" name="Google Shape;484;p53"/>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85" name="Google Shape;485;p53" title="Screenshot 2025-09-24 191138.png"/>
          <p:cNvPicPr preferRelativeResize="0"/>
          <p:nvPr/>
        </p:nvPicPr>
        <p:blipFill>
          <a:blip r:embed="rId3">
            <a:alphaModFix/>
          </a:blip>
          <a:stretch>
            <a:fillRect/>
          </a:stretch>
        </p:blipFill>
        <p:spPr>
          <a:xfrm>
            <a:off x="1729650" y="1307850"/>
            <a:ext cx="5596721" cy="3530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Class Diagram  </a:t>
            </a:r>
            <a:endParaRPr sz="3200"/>
          </a:p>
        </p:txBody>
      </p:sp>
      <p:sp>
        <p:nvSpPr>
          <p:cNvPr id="491" name="Google Shape;491;p54"/>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Torry Chmelik</a:t>
            </a:r>
            <a:endParaRPr sz="1300">
              <a:solidFill>
                <a:schemeClr val="lt1"/>
              </a:solidFill>
              <a:latin typeface="Lato"/>
              <a:ea typeface="Lato"/>
              <a:cs typeface="Lato"/>
              <a:sym typeface="Lato"/>
            </a:endParaRPr>
          </a:p>
        </p:txBody>
      </p:sp>
      <p:pic>
        <p:nvPicPr>
          <p:cNvPr id="492" name="Google Shape;492;p54" title="Screenshot 2025-09-24 203131.png"/>
          <p:cNvPicPr preferRelativeResize="0"/>
          <p:nvPr/>
        </p:nvPicPr>
        <p:blipFill>
          <a:blip r:embed="rId3">
            <a:alphaModFix/>
          </a:blip>
          <a:stretch>
            <a:fillRect/>
          </a:stretch>
        </p:blipFill>
        <p:spPr>
          <a:xfrm>
            <a:off x="482551" y="1144600"/>
            <a:ext cx="7363949" cy="3530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Enemies and Enemy Spawners</a:t>
            </a:r>
            <a:endParaRPr/>
          </a:p>
        </p:txBody>
      </p:sp>
      <p:sp>
        <p:nvSpPr>
          <p:cNvPr id="498" name="Google Shape;498;p5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Enemies are an what gives our game a game loop with combat</a:t>
            </a:r>
            <a:endParaRPr/>
          </a:p>
          <a:p>
            <a:pPr marL="0" lvl="0" indent="0" algn="l" rtl="0">
              <a:spcBef>
                <a:spcPts val="1200"/>
              </a:spcBef>
              <a:spcAft>
                <a:spcPts val="0"/>
              </a:spcAft>
              <a:buNone/>
            </a:pPr>
            <a:r>
              <a:rPr lang="en"/>
              <a:t>Very important to the game and will be high complexity</a:t>
            </a:r>
            <a:endParaRPr/>
          </a:p>
          <a:p>
            <a:pPr marL="0" lvl="0" indent="0" algn="l" rtl="0">
              <a:spcBef>
                <a:spcPts val="1200"/>
              </a:spcBef>
              <a:spcAft>
                <a:spcPts val="0"/>
              </a:spcAft>
              <a:buNone/>
            </a:pPr>
            <a:r>
              <a:rPr lang="en"/>
              <a:t>Alongside this will be the spawner that will be in every combat zone should be a smaller feature medium complexity </a:t>
            </a:r>
            <a:endParaRPr/>
          </a:p>
          <a:p>
            <a:pPr marL="0" lvl="0" indent="0" algn="l" rtl="0">
              <a:spcBef>
                <a:spcPts val="1200"/>
              </a:spcBef>
              <a:spcAft>
                <a:spcPts val="1200"/>
              </a:spcAft>
              <a:buNone/>
            </a:pPr>
            <a:r>
              <a:rPr lang="en"/>
              <a:t>With both of these in tandem the game will have a loop of combat zones that the player will enter and then have enemies spawn and attempt to kill the player. Killing the enemies will drop loot helping to upgrade the player.</a:t>
            </a:r>
            <a:endParaRPr/>
          </a:p>
        </p:txBody>
      </p:sp>
      <p:sp>
        <p:nvSpPr>
          <p:cNvPr id="499" name="Google Shape;499;p55"/>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6"/>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pic>
        <p:nvPicPr>
          <p:cNvPr id="505" name="Google Shape;505;p56"/>
          <p:cNvPicPr preferRelativeResize="0"/>
          <p:nvPr/>
        </p:nvPicPr>
        <p:blipFill>
          <a:blip r:embed="rId3">
            <a:alphaModFix/>
          </a:blip>
          <a:stretch>
            <a:fillRect/>
          </a:stretch>
        </p:blipFill>
        <p:spPr>
          <a:xfrm>
            <a:off x="2010338" y="152400"/>
            <a:ext cx="5123329" cy="4838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7"/>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pic>
        <p:nvPicPr>
          <p:cNvPr id="511" name="Google Shape;511;p57" title="Screenshot 2025-09-24 at 9.07.39 PM.png"/>
          <p:cNvPicPr preferRelativeResize="0"/>
          <p:nvPr/>
        </p:nvPicPr>
        <p:blipFill>
          <a:blip r:embed="rId3">
            <a:alphaModFix/>
          </a:blip>
          <a:stretch>
            <a:fillRect/>
          </a:stretch>
        </p:blipFill>
        <p:spPr>
          <a:xfrm>
            <a:off x="1400850" y="171800"/>
            <a:ext cx="6342299" cy="48387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8"/>
          <p:cNvSpPr txBox="1">
            <a:spLocks noGrp="1"/>
          </p:cNvSpPr>
          <p:nvPr>
            <p:ph type="title"/>
          </p:nvPr>
        </p:nvSpPr>
        <p:spPr>
          <a:xfrm>
            <a:off x="1297500" y="21147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 Questions</a:t>
            </a:r>
            <a:endParaRPr/>
          </a:p>
        </p:txBody>
      </p:sp>
      <p:sp>
        <p:nvSpPr>
          <p:cNvPr id="517" name="Google Shape;517;p58"/>
          <p:cNvSpPr txBox="1">
            <a:spLocks noGrp="1"/>
          </p:cNvSpPr>
          <p:nvPr>
            <p:ph type="body" idx="1"/>
          </p:nvPr>
        </p:nvSpPr>
        <p:spPr>
          <a:xfrm>
            <a:off x="914150" y="1229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9"/>
          <p:cNvSpPr txBox="1">
            <a:spLocks noGrp="1"/>
          </p:cNvSpPr>
          <p:nvPr>
            <p:ph type="title"/>
          </p:nvPr>
        </p:nvSpPr>
        <p:spPr>
          <a:xfrm>
            <a:off x="1297500" y="21147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 Questions</a:t>
            </a:r>
            <a:endParaRPr/>
          </a:p>
        </p:txBody>
      </p:sp>
      <p:sp>
        <p:nvSpPr>
          <p:cNvPr id="523" name="Google Shape;523;p59"/>
          <p:cNvSpPr txBox="1">
            <a:spLocks noGrp="1"/>
          </p:cNvSpPr>
          <p:nvPr>
            <p:ph type="body" idx="1"/>
          </p:nvPr>
        </p:nvSpPr>
        <p:spPr>
          <a:xfrm>
            <a:off x="914150" y="1229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524" name="Google Shape;524;p59"/>
          <p:cNvPicPr preferRelativeResize="0"/>
          <p:nvPr/>
        </p:nvPicPr>
        <p:blipFill>
          <a:blip r:embed="rId3">
            <a:alphaModFix/>
          </a:blip>
          <a:stretch>
            <a:fillRect/>
          </a:stretch>
        </p:blipFill>
        <p:spPr>
          <a:xfrm>
            <a:off x="4944800" y="2343700"/>
            <a:ext cx="3976900" cy="265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2</a:t>
            </a:r>
            <a:endParaRPr/>
          </a:p>
        </p:txBody>
      </p:sp>
      <p:sp>
        <p:nvSpPr>
          <p:cNvPr id="163" name="Google Shape;163;p17"/>
          <p:cNvSpPr txBox="1"/>
          <p:nvPr/>
        </p:nvSpPr>
        <p:spPr>
          <a:xfrm>
            <a:off x="3908375" y="928475"/>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 </a:t>
            </a:r>
            <a:r>
              <a:rPr lang="en" sz="1300">
                <a:solidFill>
                  <a:schemeClr val="lt1"/>
                </a:solidFill>
                <a:latin typeface="JetBrains Mono"/>
                <a:ea typeface="JetBrains Mono"/>
                <a:cs typeface="JetBrains Mono"/>
                <a:sym typeface="JetBrains Mono"/>
              </a:rPr>
              <a:t>With little dough to your name and no connection holding you back you vow to get revenge on Jared</a:t>
            </a:r>
            <a:endParaRPr sz="1300">
              <a:solidFill>
                <a:schemeClr val="lt1"/>
              </a:solidFill>
              <a:latin typeface="JetBrains Mono"/>
              <a:ea typeface="JetBrains Mono"/>
              <a:cs typeface="JetBrains Mono"/>
              <a:sym typeface="JetBrains Mono"/>
            </a:endParaRPr>
          </a:p>
        </p:txBody>
      </p:sp>
      <p:sp>
        <p:nvSpPr>
          <p:cNvPr id="164" name="Google Shape;164;p17"/>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 </a:t>
            </a:r>
            <a:r>
              <a:rPr lang="en" sz="1300">
                <a:solidFill>
                  <a:schemeClr val="lt1"/>
                </a:solidFill>
                <a:latin typeface="JetBrains Mono"/>
                <a:ea typeface="JetBrains Mono"/>
                <a:cs typeface="JetBrains Mono"/>
                <a:sym typeface="JetBrains Mono"/>
              </a:rPr>
              <a:t>Your journey will begin with the tutorial taking you through basic combat and ablitiies that you will use on your way to confront Jared</a:t>
            </a:r>
            <a:endParaRPr sz="1300">
              <a:solidFill>
                <a:schemeClr val="lt1"/>
              </a:solidFill>
              <a:latin typeface="JetBrains Mono"/>
              <a:ea typeface="JetBrains Mono"/>
              <a:cs typeface="JetBrains Mono"/>
              <a:sym typeface="JetBrains Mono"/>
            </a:endParaRPr>
          </a:p>
        </p:txBody>
      </p:sp>
      <p:pic>
        <p:nvPicPr>
          <p:cNvPr id="165" name="Google Shape;165;p17"/>
          <p:cNvPicPr preferRelativeResize="0"/>
          <p:nvPr/>
        </p:nvPicPr>
        <p:blipFill>
          <a:blip r:embed="rId3">
            <a:alphaModFix/>
          </a:blip>
          <a:stretch>
            <a:fillRect/>
          </a:stretch>
        </p:blipFill>
        <p:spPr>
          <a:xfrm>
            <a:off x="187700" y="928475"/>
            <a:ext cx="3540909" cy="3530849"/>
          </a:xfrm>
          <a:prstGeom prst="rect">
            <a:avLst/>
          </a:prstGeom>
          <a:noFill/>
          <a:ln>
            <a:noFill/>
          </a:ln>
        </p:spPr>
      </p:pic>
      <p:sp>
        <p:nvSpPr>
          <p:cNvPr id="166" name="Google Shape;166;p17"/>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None</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C778929E-1006-4B2F-4167-4446847816D2}"/>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3</a:t>
            </a:r>
            <a:endParaRPr/>
          </a:p>
        </p:txBody>
      </p:sp>
      <p:sp>
        <p:nvSpPr>
          <p:cNvPr id="172" name="Google Shape;172;p18"/>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The first place you come upon is Footlong Meadow. Not sure where Jared’s castle is you ask the local tavern and find out that the town is being ravaged by white bunnies. If you help out these 11 inch children they will guide you to the castle.</a:t>
            </a:r>
            <a:endParaRPr sz="1300">
              <a:solidFill>
                <a:schemeClr val="lt1"/>
              </a:solidFill>
              <a:latin typeface="JetBrains Mono"/>
              <a:ea typeface="JetBrains Mono"/>
              <a:cs typeface="JetBrains Mono"/>
              <a:sym typeface="JetBrains Mono"/>
            </a:endParaRPr>
          </a:p>
        </p:txBody>
      </p:sp>
      <p:sp>
        <p:nvSpPr>
          <p:cNvPr id="173" name="Google Shape;173;p18"/>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This will be the first level. Your first true combat zones will be found here. The area will include a village and a forest area where the bunny enemies will be found attacking the village</a:t>
            </a:r>
            <a:endParaRPr sz="1300">
              <a:solidFill>
                <a:schemeClr val="lt1"/>
              </a:solidFill>
              <a:latin typeface="JetBrains Mono"/>
              <a:ea typeface="JetBrains Mono"/>
              <a:cs typeface="JetBrains Mono"/>
              <a:sym typeface="JetBrains Mono"/>
            </a:endParaRPr>
          </a:p>
        </p:txBody>
      </p:sp>
      <p:pic>
        <p:nvPicPr>
          <p:cNvPr id="174" name="Google Shape;174;p18"/>
          <p:cNvPicPr preferRelativeResize="0"/>
          <p:nvPr/>
        </p:nvPicPr>
        <p:blipFill>
          <a:blip r:embed="rId3">
            <a:alphaModFix/>
          </a:blip>
          <a:stretch>
            <a:fillRect/>
          </a:stretch>
        </p:blipFill>
        <p:spPr>
          <a:xfrm>
            <a:off x="196525" y="975025"/>
            <a:ext cx="3540966" cy="3530849"/>
          </a:xfrm>
          <a:prstGeom prst="rect">
            <a:avLst/>
          </a:prstGeom>
          <a:noFill/>
          <a:ln>
            <a:noFill/>
          </a:ln>
        </p:spPr>
      </p:pic>
      <p:sp>
        <p:nvSpPr>
          <p:cNvPr id="175" name="Google Shape;175;p18"/>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basic NPC dialog </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D53615DD-C561-475C-176D-077582C2D500}"/>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4</a:t>
            </a:r>
            <a:endParaRPr/>
          </a:p>
        </p:txBody>
      </p:sp>
      <p:sp>
        <p:nvSpPr>
          <p:cNvPr id="181" name="Google Shape;181;p19"/>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You defeat the bunnies after a brutal battle and celebrate with the 11 inch children. They praise you and hold a fest in your honor.</a:t>
            </a:r>
            <a:endParaRPr sz="1300">
              <a:solidFill>
                <a:schemeClr val="lt1"/>
              </a:solidFill>
              <a:latin typeface="JetBrains Mono"/>
              <a:ea typeface="JetBrains Mono"/>
              <a:cs typeface="JetBrains Mono"/>
              <a:sym typeface="JetBrains Mono"/>
            </a:endParaRPr>
          </a:p>
        </p:txBody>
      </p:sp>
      <p:sp>
        <p:nvSpPr>
          <p:cNvPr id="182" name="Google Shape;182;p19"/>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The village will open up and all the shops will open back up. This will give the character a chance to buy and sell weapons.</a:t>
            </a:r>
            <a:endParaRPr sz="1300">
              <a:solidFill>
                <a:schemeClr val="lt1"/>
              </a:solidFill>
              <a:latin typeface="JetBrains Mono"/>
              <a:ea typeface="JetBrains Mono"/>
              <a:cs typeface="JetBrains Mono"/>
              <a:sym typeface="JetBrains Mono"/>
            </a:endParaRPr>
          </a:p>
        </p:txBody>
      </p:sp>
      <p:pic>
        <p:nvPicPr>
          <p:cNvPr id="183" name="Google Shape;183;p19"/>
          <p:cNvPicPr preferRelativeResize="0"/>
          <p:nvPr/>
        </p:nvPicPr>
        <p:blipFill>
          <a:blip r:embed="rId3">
            <a:alphaModFix/>
          </a:blip>
          <a:stretch>
            <a:fillRect/>
          </a:stretch>
        </p:blipFill>
        <p:spPr>
          <a:xfrm>
            <a:off x="214150" y="1001450"/>
            <a:ext cx="3551201" cy="3530850"/>
          </a:xfrm>
          <a:prstGeom prst="rect">
            <a:avLst/>
          </a:prstGeom>
          <a:noFill/>
          <a:ln>
            <a:noFill/>
          </a:ln>
        </p:spPr>
      </p:pic>
      <p:sp>
        <p:nvSpPr>
          <p:cNvPr id="184" name="Google Shape;184;p19"/>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Shopkeeper mumbling about trades to player</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76462A87-CA59-255D-69DD-DF522C46B939}"/>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5</a:t>
            </a:r>
            <a:endParaRPr/>
          </a:p>
        </p:txBody>
      </p:sp>
      <p:sp>
        <p:nvSpPr>
          <p:cNvPr id="190" name="Google Shape;190;p20"/>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A child now guides you to Jared’s castle. Along the way you encounter many of Jared’s condiment creatures </a:t>
            </a:r>
            <a:endParaRPr sz="1300">
              <a:solidFill>
                <a:schemeClr val="lt1"/>
              </a:solidFill>
              <a:latin typeface="JetBrains Mono"/>
              <a:ea typeface="JetBrains Mono"/>
              <a:cs typeface="JetBrains Mono"/>
              <a:sym typeface="JetBrains Mono"/>
            </a:endParaRPr>
          </a:p>
        </p:txBody>
      </p:sp>
      <p:sp>
        <p:nvSpPr>
          <p:cNvPr id="191" name="Google Shape;191;p20"/>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This will be a combat section at the start of level two where the terrain will change from nice fields to lava filled casums. </a:t>
            </a:r>
            <a:endParaRPr sz="1300">
              <a:solidFill>
                <a:schemeClr val="lt1"/>
              </a:solidFill>
              <a:latin typeface="JetBrains Mono"/>
              <a:ea typeface="JetBrains Mono"/>
              <a:cs typeface="JetBrains Mono"/>
              <a:sym typeface="JetBrains Mono"/>
            </a:endParaRPr>
          </a:p>
        </p:txBody>
      </p:sp>
      <p:pic>
        <p:nvPicPr>
          <p:cNvPr id="192" name="Google Shape;192;p20"/>
          <p:cNvPicPr preferRelativeResize="0"/>
          <p:nvPr/>
        </p:nvPicPr>
        <p:blipFill>
          <a:blip r:embed="rId3">
            <a:alphaModFix/>
          </a:blip>
          <a:stretch>
            <a:fillRect/>
          </a:stretch>
        </p:blipFill>
        <p:spPr>
          <a:xfrm>
            <a:off x="258275" y="928475"/>
            <a:ext cx="3520790" cy="3530849"/>
          </a:xfrm>
          <a:prstGeom prst="rect">
            <a:avLst/>
          </a:prstGeom>
          <a:noFill/>
          <a:ln>
            <a:noFill/>
          </a:ln>
        </p:spPr>
      </p:pic>
      <p:sp>
        <p:nvSpPr>
          <p:cNvPr id="193" name="Google Shape;193;p20"/>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None</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F8C005CB-D373-C9C6-6E0E-613D050BA000}"/>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Scene 6</a:t>
            </a:r>
            <a:endParaRPr/>
          </a:p>
        </p:txBody>
      </p:sp>
      <p:sp>
        <p:nvSpPr>
          <p:cNvPr id="199" name="Google Shape;199;p21"/>
          <p:cNvSpPr txBox="1"/>
          <p:nvPr/>
        </p:nvSpPr>
        <p:spPr>
          <a:xfrm>
            <a:off x="3908375" y="928475"/>
            <a:ext cx="4702500" cy="24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Action:</a:t>
            </a:r>
            <a:r>
              <a:rPr lang="en" sz="1300">
                <a:solidFill>
                  <a:schemeClr val="lt1"/>
                </a:solidFill>
                <a:latin typeface="JetBrains Mono"/>
                <a:ea typeface="JetBrains Mono"/>
                <a:cs typeface="JetBrains Mono"/>
                <a:sym typeface="JetBrains Mono"/>
              </a:rPr>
              <a:t> You find yourself now in the Marinara Steppes where the child can take you no longer. You must fight through fiery meatballs and jump over marinara streams. After killing all the tasty enemies you finally make it to the steps where you can climb to the top.</a:t>
            </a:r>
            <a:endParaRPr sz="1300">
              <a:solidFill>
                <a:schemeClr val="lt1"/>
              </a:solidFill>
              <a:latin typeface="JetBrains Mono"/>
              <a:ea typeface="JetBrains Mono"/>
              <a:cs typeface="JetBrains Mono"/>
              <a:sym typeface="JetBrains Mono"/>
            </a:endParaRPr>
          </a:p>
        </p:txBody>
      </p:sp>
      <p:sp>
        <p:nvSpPr>
          <p:cNvPr id="200" name="Google Shape;200;p21"/>
          <p:cNvSpPr txBox="1"/>
          <p:nvPr/>
        </p:nvSpPr>
        <p:spPr>
          <a:xfrm>
            <a:off x="3972525" y="34888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Note:</a:t>
            </a:r>
            <a:r>
              <a:rPr lang="en" sz="1300">
                <a:solidFill>
                  <a:schemeClr val="lt1"/>
                </a:solidFill>
                <a:latin typeface="JetBrains Mono"/>
                <a:ea typeface="JetBrains Mono"/>
                <a:cs typeface="JetBrains Mono"/>
                <a:sym typeface="JetBrains Mono"/>
              </a:rPr>
              <a:t> This will be the bulk of the second level with combat zones aplenty with lava (marinara) streams on blackened ground. Little to no foliage and enemies at every turn.</a:t>
            </a:r>
            <a:endParaRPr sz="1300">
              <a:solidFill>
                <a:schemeClr val="lt1"/>
              </a:solidFill>
              <a:latin typeface="JetBrains Mono"/>
              <a:ea typeface="JetBrains Mono"/>
              <a:cs typeface="JetBrains Mono"/>
              <a:sym typeface="JetBrains Mono"/>
            </a:endParaRPr>
          </a:p>
        </p:txBody>
      </p:sp>
      <p:pic>
        <p:nvPicPr>
          <p:cNvPr id="201" name="Google Shape;201;p21"/>
          <p:cNvPicPr preferRelativeResize="0"/>
          <p:nvPr/>
        </p:nvPicPr>
        <p:blipFill>
          <a:blip r:embed="rId3">
            <a:alphaModFix/>
          </a:blip>
          <a:stretch>
            <a:fillRect/>
          </a:stretch>
        </p:blipFill>
        <p:spPr>
          <a:xfrm>
            <a:off x="258275" y="928475"/>
            <a:ext cx="3540939" cy="3530851"/>
          </a:xfrm>
          <a:prstGeom prst="rect">
            <a:avLst/>
          </a:prstGeom>
          <a:noFill/>
          <a:ln>
            <a:noFill/>
          </a:ln>
        </p:spPr>
      </p:pic>
      <p:sp>
        <p:nvSpPr>
          <p:cNvPr id="202" name="Google Shape;202;p21"/>
          <p:cNvSpPr txBox="1"/>
          <p:nvPr/>
        </p:nvSpPr>
        <p:spPr>
          <a:xfrm>
            <a:off x="3972525" y="2423722"/>
            <a:ext cx="4702500" cy="9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JetBrains Mono"/>
                <a:ea typeface="JetBrains Mono"/>
                <a:cs typeface="JetBrains Mono"/>
                <a:sym typeface="JetBrains Mono"/>
              </a:rPr>
              <a:t>Dialogue:	 </a:t>
            </a:r>
            <a:r>
              <a:rPr lang="en" sz="1300">
                <a:solidFill>
                  <a:schemeClr val="lt1"/>
                </a:solidFill>
                <a:latin typeface="JetBrains Mono"/>
                <a:ea typeface="JetBrains Mono"/>
                <a:cs typeface="JetBrains Mono"/>
                <a:sym typeface="JetBrains Mono"/>
              </a:rPr>
              <a:t>None</a:t>
            </a:r>
            <a:endParaRPr sz="1300">
              <a:solidFill>
                <a:schemeClr val="lt1"/>
              </a:solidFill>
              <a:latin typeface="JetBrains Mono"/>
              <a:ea typeface="JetBrains Mono"/>
              <a:cs typeface="JetBrains Mono"/>
              <a:sym typeface="JetBrains Mono"/>
            </a:endParaRPr>
          </a:p>
        </p:txBody>
      </p:sp>
      <p:sp>
        <p:nvSpPr>
          <p:cNvPr id="2" name="Google Shape;510;p57">
            <a:extLst>
              <a:ext uri="{FF2B5EF4-FFF2-40B4-BE49-F238E27FC236}">
                <a16:creationId xmlns:a16="http://schemas.microsoft.com/office/drawing/2014/main" id="{D1F506E2-A26D-103F-CBCA-538E9FC7FC11}"/>
              </a:ext>
            </a:extLst>
          </p:cNvPr>
          <p:cNvSpPr txBox="1"/>
          <p:nvPr/>
        </p:nvSpPr>
        <p:spPr>
          <a:xfrm>
            <a:off x="7662075" y="4512200"/>
            <a:ext cx="1349100" cy="498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a:solidFill>
                  <a:schemeClr val="lt1"/>
                </a:solidFill>
                <a:latin typeface="Lato"/>
                <a:ea typeface="Lato"/>
                <a:cs typeface="Lato"/>
                <a:sym typeface="Lato"/>
              </a:rPr>
              <a:t>Miles Kison</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1477</Words>
  <Application>Microsoft Macintosh PowerPoint</Application>
  <PresentationFormat>On-screen Show (16:9)</PresentationFormat>
  <Paragraphs>207</Paragraphs>
  <Slides>47</Slides>
  <Notes>47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Lato</vt:lpstr>
      <vt:lpstr>Arial</vt:lpstr>
      <vt:lpstr>JetBrains Mono</vt:lpstr>
      <vt:lpstr>Focus</vt:lpstr>
      <vt:lpstr>PowerPoint Presentation</vt:lpstr>
      <vt:lpstr>Introduction - Return of the Exiled: Where is my Sandwich?</vt:lpstr>
      <vt:lpstr>Our Team</vt:lpstr>
      <vt:lpstr>Scene 1</vt:lpstr>
      <vt:lpstr>Scene 2</vt:lpstr>
      <vt:lpstr>Scene 3</vt:lpstr>
      <vt:lpstr>Scene 4</vt:lpstr>
      <vt:lpstr>Scene 5</vt:lpstr>
      <vt:lpstr>Scene 6</vt:lpstr>
      <vt:lpstr>Scene 7</vt:lpstr>
      <vt:lpstr>Scene 8</vt:lpstr>
      <vt:lpstr>Context Diagram</vt:lpstr>
      <vt:lpstr>Diagram 0</vt:lpstr>
      <vt:lpstr>Global Use Case - Regular play</vt:lpstr>
      <vt:lpstr>Global Use Case - Shop Interaction</vt:lpstr>
      <vt:lpstr>Global Use Case - Final Boss</vt:lpstr>
      <vt:lpstr>Trevor De Vries</vt:lpstr>
      <vt:lpstr>Map One Diagram </vt:lpstr>
      <vt:lpstr>Character Diagram </vt:lpstr>
      <vt:lpstr>Class Diagram</vt:lpstr>
      <vt:lpstr>Boss-Level and Map 2</vt:lpstr>
      <vt:lpstr>Use case diagrams</vt:lpstr>
      <vt:lpstr>Use case diagram</vt:lpstr>
      <vt:lpstr>Class diagram</vt:lpstr>
      <vt:lpstr>Eric Johnson</vt:lpstr>
      <vt:lpstr>Eric Johnson</vt:lpstr>
      <vt:lpstr>Eric Johnson</vt:lpstr>
      <vt:lpstr>Eric Johnson</vt:lpstr>
      <vt:lpstr>Shop and Inventory Interface</vt:lpstr>
      <vt:lpstr>Use Case</vt:lpstr>
      <vt:lpstr>Class Diagrams</vt:lpstr>
      <vt:lpstr>Haddie Meyer - Collectibles</vt:lpstr>
      <vt:lpstr>Class Diagram </vt:lpstr>
      <vt:lpstr>Use Cases</vt:lpstr>
      <vt:lpstr>Torry Chmelik (Team Lead 6) </vt:lpstr>
      <vt:lpstr>Player HUD (Heads Up Display)</vt:lpstr>
      <vt:lpstr>Role of Our HUD </vt:lpstr>
      <vt:lpstr>HUD Use Cases </vt:lpstr>
      <vt:lpstr>MAIN MENU</vt:lpstr>
      <vt:lpstr>Role of Our Main Menu</vt:lpstr>
      <vt:lpstr>Menu Use Cases  </vt:lpstr>
      <vt:lpstr>Class Diagram  </vt:lpstr>
      <vt:lpstr>Enemies and Enemy Spawners</vt:lpstr>
      <vt:lpstr>PowerPoint Presentation</vt:lpstr>
      <vt:lpstr>PowerPoint Presentation</vt:lpstr>
      <vt:lpstr>Final Questions</vt:lpstr>
      <vt:lpstr>Final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Kison, Miles (kiso8350@vandals.uidaho.edu)</cp:lastModifiedBy>
  <cp:revision>1</cp:revision>
  <dcterms:modified xsi:type="dcterms:W3CDTF">2025-09-25T06:42:54Z</dcterms:modified>
</cp:coreProperties>
</file>